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  <p:sldMasterId id="2147483677" r:id="rId6"/>
    <p:sldMasterId id="2147483690" r:id="rId7"/>
  </p:sldMasterIdLst>
  <p:notesMasterIdLst>
    <p:notesMasterId r:id="rId35"/>
  </p:notesMasterIdLst>
  <p:handoutMasterIdLst>
    <p:handoutMasterId r:id="rId36"/>
  </p:handoutMasterIdLst>
  <p:sldIdLst>
    <p:sldId id="256" r:id="rId8"/>
    <p:sldId id="262" r:id="rId9"/>
    <p:sldId id="263" r:id="rId10"/>
    <p:sldId id="265" r:id="rId11"/>
    <p:sldId id="337" r:id="rId12"/>
    <p:sldId id="266" r:id="rId13"/>
    <p:sldId id="338" r:id="rId14"/>
    <p:sldId id="264" r:id="rId15"/>
    <p:sldId id="331" r:id="rId16"/>
    <p:sldId id="323" r:id="rId17"/>
    <p:sldId id="279" r:id="rId18"/>
    <p:sldId id="324" r:id="rId19"/>
    <p:sldId id="296" r:id="rId20"/>
    <p:sldId id="335" r:id="rId21"/>
    <p:sldId id="283" r:id="rId22"/>
    <p:sldId id="315" r:id="rId23"/>
    <p:sldId id="321" r:id="rId24"/>
    <p:sldId id="327" r:id="rId25"/>
    <p:sldId id="328" r:id="rId26"/>
    <p:sldId id="329" r:id="rId27"/>
    <p:sldId id="298" r:id="rId28"/>
    <p:sldId id="314" r:id="rId29"/>
    <p:sldId id="299" r:id="rId30"/>
    <p:sldId id="312" r:id="rId31"/>
    <p:sldId id="332" r:id="rId32"/>
    <p:sldId id="333" r:id="rId33"/>
    <p:sldId id="261" r:id="rId34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oga, Jean Gilbert" initials="YJG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F3FF"/>
    <a:srgbClr val="E8DFC6"/>
    <a:srgbClr val="F3F3F3"/>
    <a:srgbClr val="E6E2D6"/>
    <a:srgbClr val="AA9B73"/>
    <a:srgbClr val="CEC6AE"/>
    <a:srgbClr val="ECE5D0"/>
    <a:srgbClr val="DFDACB"/>
    <a:srgbClr val="D1C9B3"/>
    <a:srgbClr val="E1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49" autoAdjust="0"/>
    <p:restoredTop sz="94660"/>
  </p:normalViewPr>
  <p:slideViewPr>
    <p:cSldViewPr>
      <p:cViewPr>
        <p:scale>
          <a:sx n="100" d="100"/>
          <a:sy n="100" d="100"/>
        </p:scale>
        <p:origin x="-72" y="-240"/>
      </p:cViewPr>
      <p:guideLst>
        <p:guide orient="horz" pos="2160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058" cy="496247"/>
          </a:xfrm>
          <a:prstGeom prst="rect">
            <a:avLst/>
          </a:prstGeom>
        </p:spPr>
        <p:txBody>
          <a:bodyPr vert="horz" lIns="62984" tIns="31492" rIns="62984" bIns="31492" rtlCol="0"/>
          <a:lstStyle>
            <a:lvl1pPr algn="l">
              <a:defRPr sz="8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530" y="0"/>
            <a:ext cx="2946058" cy="496247"/>
          </a:xfrm>
          <a:prstGeom prst="rect">
            <a:avLst/>
          </a:prstGeom>
        </p:spPr>
        <p:txBody>
          <a:bodyPr vert="horz" lIns="62984" tIns="31492" rIns="62984" bIns="31492" rtlCol="0"/>
          <a:lstStyle>
            <a:lvl1pPr algn="r">
              <a:defRPr sz="800"/>
            </a:lvl1pPr>
          </a:lstStyle>
          <a:p>
            <a:fld id="{F4D2EDF6-079A-4042-9569-9F99A1C371B9}" type="datetimeFigureOut">
              <a:rPr lang="de-DE" smtClean="0"/>
              <a:t>14.02.2017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82"/>
            <a:ext cx="2946058" cy="496247"/>
          </a:xfrm>
          <a:prstGeom prst="rect">
            <a:avLst/>
          </a:prstGeom>
        </p:spPr>
        <p:txBody>
          <a:bodyPr vert="horz" lIns="62984" tIns="31492" rIns="62984" bIns="31492" rtlCol="0" anchor="b"/>
          <a:lstStyle>
            <a:lvl1pPr algn="l">
              <a:defRPr sz="8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530" y="9429782"/>
            <a:ext cx="2946058" cy="496247"/>
          </a:xfrm>
          <a:prstGeom prst="rect">
            <a:avLst/>
          </a:prstGeom>
        </p:spPr>
        <p:txBody>
          <a:bodyPr vert="horz" lIns="62984" tIns="31492" rIns="62984" bIns="31492" rtlCol="0" anchor="b"/>
          <a:lstStyle>
            <a:lvl1pPr algn="r">
              <a:defRPr sz="800"/>
            </a:lvl1pPr>
          </a:lstStyle>
          <a:p>
            <a:fld id="{2B8AED40-3BE0-4DA3-89C7-3AA519C155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5243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6" tIns="45723" rIns="91446" bIns="45723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lIns="91446" tIns="45723" rIns="91446" bIns="45723" rtlCol="0"/>
          <a:lstStyle>
            <a:lvl1pPr algn="r">
              <a:defRPr sz="1200"/>
            </a:lvl1pPr>
          </a:lstStyle>
          <a:p>
            <a:fld id="{42F29AF1-9EBE-4592-B312-E607F0B55CB6}" type="datetimeFigureOut">
              <a:rPr lang="de-DE" smtClean="0"/>
              <a:t>14.02.2017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6" tIns="45723" rIns="91446" bIns="45723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908"/>
            <a:ext cx="5438140" cy="4467701"/>
          </a:xfrm>
          <a:prstGeom prst="rect">
            <a:avLst/>
          </a:prstGeom>
        </p:spPr>
        <p:txBody>
          <a:bodyPr vert="horz" lIns="91446" tIns="45723" rIns="91446" bIns="45723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30090"/>
            <a:ext cx="2945659" cy="496411"/>
          </a:xfrm>
          <a:prstGeom prst="rect">
            <a:avLst/>
          </a:prstGeom>
        </p:spPr>
        <p:txBody>
          <a:bodyPr vert="horz" lIns="91446" tIns="45723" rIns="91446" bIns="45723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30090"/>
            <a:ext cx="2945659" cy="496411"/>
          </a:xfrm>
          <a:prstGeom prst="rect">
            <a:avLst/>
          </a:prstGeom>
        </p:spPr>
        <p:txBody>
          <a:bodyPr vert="horz" lIns="91446" tIns="45723" rIns="91446" bIns="45723" rtlCol="0" anchor="b"/>
          <a:lstStyle>
            <a:lvl1pPr algn="r">
              <a:defRPr sz="1200"/>
            </a:lvl1pPr>
          </a:lstStyle>
          <a:p>
            <a:fld id="{AC3DE932-CED7-452C-853B-C0C2BF498D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92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DE932-CED7-452C-853B-C0C2BF498D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589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4384"/>
            <a:ext cx="9143998" cy="690676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95600" y="2204864"/>
            <a:ext cx="8031600" cy="1681200"/>
          </a:xfrm>
        </p:spPr>
        <p:txBody>
          <a:bodyPr anchor="b" anchorCtr="0"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95600" y="3979664"/>
            <a:ext cx="8031600" cy="10332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Diagonal liegende Ecken des Rechtecks abrunden 10"/>
          <p:cNvSpPr/>
          <p:nvPr userDrawn="1"/>
        </p:nvSpPr>
        <p:spPr>
          <a:xfrm>
            <a:off x="-522000" y="332656"/>
            <a:ext cx="4248472" cy="1872208"/>
          </a:xfrm>
          <a:prstGeom prst="round2DiagRect">
            <a:avLst/>
          </a:prstGeom>
          <a:gradFill flip="none" rotWithShape="1">
            <a:gsLst>
              <a:gs pos="47000">
                <a:schemeClr val="bg1"/>
              </a:gs>
              <a:gs pos="100000">
                <a:srgbClr val="F3F3F3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63" y="630663"/>
            <a:ext cx="2563103" cy="1294818"/>
          </a:xfrm>
          <a:prstGeom prst="rect">
            <a:avLst/>
          </a:prstGeom>
        </p:spPr>
      </p:pic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918000" y="6530400"/>
            <a:ext cx="79092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47096" y="6530400"/>
            <a:ext cx="28956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23528" y="6530400"/>
            <a:ext cx="55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95600" y="6310800"/>
            <a:ext cx="8031600" cy="5472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DATUM | 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808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umsplatzhalter 2"/>
          <p:cNvSpPr>
            <a:spLocks noGrp="1"/>
          </p:cNvSpPr>
          <p:nvPr>
            <p:ph type="dt" sz="half" idx="10"/>
          </p:nvPr>
        </p:nvSpPr>
        <p:spPr>
          <a:xfrm>
            <a:off x="918000" y="6530400"/>
            <a:ext cx="7909200" cy="32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2"/>
          </p:nvPr>
        </p:nvSpPr>
        <p:spPr>
          <a:xfrm>
            <a:off x="647096" y="6530400"/>
            <a:ext cx="2895600" cy="32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13" name="Foliennummernplatzhalter 4"/>
          <p:cNvSpPr>
            <a:spLocks noGrp="1"/>
          </p:cNvSpPr>
          <p:nvPr>
            <p:ph type="sldNum" sz="quarter" idx="13"/>
          </p:nvPr>
        </p:nvSpPr>
        <p:spPr>
          <a:xfrm>
            <a:off x="323528" y="6530400"/>
            <a:ext cx="554400" cy="32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53012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12" name="Rechteck 11"/>
          <p:cNvSpPr/>
          <p:nvPr userDrawn="1"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31" y="5803549"/>
            <a:ext cx="1208805" cy="61065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45" y="5652166"/>
            <a:ext cx="1227008" cy="945186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13100"/>
            <a:ext cx="9180513" cy="431800"/>
          </a:xfrm>
        </p:spPr>
        <p:txBody>
          <a:bodyPr anchor="ctr" anchorCtr="0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SLOGAN DES BEREICHS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7765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1"/>
          <p:cNvSpPr>
            <a:spLocks noGrp="1"/>
          </p:cNvSpPr>
          <p:nvPr>
            <p:ph type="dt" sz="half" idx="2"/>
          </p:nvPr>
        </p:nvSpPr>
        <p:spPr>
          <a:xfrm>
            <a:off x="918000" y="6530400"/>
            <a:ext cx="79092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11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24000" y="6530400"/>
            <a:ext cx="55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129AB4CF-74D4-4E4A-B30A-098F789348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22"/>
          <p:cNvSpPr>
            <a:spLocks noGrp="1"/>
          </p:cNvSpPr>
          <p:nvPr>
            <p:ph type="ftr" sz="quarter" idx="3"/>
          </p:nvPr>
        </p:nvSpPr>
        <p:spPr>
          <a:xfrm>
            <a:off x="648000" y="6530400"/>
            <a:ext cx="289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 algn="l"/>
            <a:r>
              <a:rPr lang="de-DE" smtClean="0">
                <a:cs typeface="Arial" pitchFamily="34" charset="0"/>
              </a:rPr>
              <a:t>VERTRAULICH</a:t>
            </a:r>
            <a:endParaRPr lang="de-DE" dirty="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95600" y="4626000"/>
            <a:ext cx="8031600" cy="10332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5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95600" y="6310800"/>
            <a:ext cx="8031600" cy="5472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DATUM | 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862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"/>
          <p:cNvSpPr>
            <a:spLocks noGrp="1"/>
          </p:cNvSpPr>
          <p:nvPr>
            <p:ph type="dt" sz="half" idx="2"/>
          </p:nvPr>
        </p:nvSpPr>
        <p:spPr>
          <a:xfrm>
            <a:off x="918000" y="6530400"/>
            <a:ext cx="79092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1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24000" y="6530400"/>
            <a:ext cx="55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129AB4CF-74D4-4E4A-B30A-098F789348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Fußzeilenplatzhalter 22"/>
          <p:cNvSpPr>
            <a:spLocks noGrp="1"/>
          </p:cNvSpPr>
          <p:nvPr>
            <p:ph type="ftr" sz="quarter" idx="3"/>
          </p:nvPr>
        </p:nvSpPr>
        <p:spPr>
          <a:xfrm>
            <a:off x="648000" y="6530400"/>
            <a:ext cx="289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smtClean="0">
                <a:cs typeface="Arial" pitchFamily="34" charset="0"/>
              </a:rPr>
              <a:t>VERTRAULICH</a:t>
            </a:r>
            <a:endParaRPr lang="de-DE" dirty="0">
              <a:cs typeface="Arial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9" name="Picture 6" descr="logo_titr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7950" y="107950"/>
            <a:ext cx="4425950" cy="340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95600" y="4626000"/>
            <a:ext cx="8031600" cy="1033200"/>
          </a:xfrm>
        </p:spPr>
        <p:txBody>
          <a:bodyPr/>
          <a:lstStyle>
            <a:lvl1pPr marL="0" indent="0" algn="l">
              <a:spcAft>
                <a:spcPts val="0"/>
              </a:spcAft>
              <a:buNone/>
              <a:defRPr sz="15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95600" y="6310800"/>
            <a:ext cx="8031600" cy="5472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DATUM | XY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4560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9" name="Rechteck 8"/>
          <p:cNvSpPr/>
          <p:nvPr userDrawn="1"/>
        </p:nvSpPr>
        <p:spPr>
          <a:xfrm>
            <a:off x="0" y="6530400"/>
            <a:ext cx="9144000" cy="351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8467200" cy="1321200"/>
          </a:xfrm>
        </p:spPr>
        <p:txBody>
          <a:bodyPr anchor="ctr" anchorCtr="0">
            <a:noAutofit/>
          </a:bodyPr>
          <a:lstStyle>
            <a:lvl1pPr>
              <a:defRPr sz="5000"/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AB4CF-74D4-4E4A-B30A-098F789348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r>
              <a:rPr lang="de-DE" smtClean="0">
                <a:cs typeface="Arial" pitchFamily="34" charset="0"/>
              </a:rPr>
              <a:t>VERTRAULICH</a:t>
            </a:r>
            <a:endParaRPr lang="de-DE" dirty="0">
              <a:cs typeface="Arial" pitchFamily="34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780000" y="2649600"/>
            <a:ext cx="5047200" cy="3873600"/>
          </a:xfrm>
        </p:spPr>
        <p:txBody>
          <a:bodyPr/>
          <a:lstStyle>
            <a:lvl1pPr marL="180000" indent="-180000">
              <a:lnSpc>
                <a:spcPct val="95000"/>
              </a:lnSpc>
              <a:spcBef>
                <a:spcPts val="432"/>
              </a:spcBef>
              <a:spcAft>
                <a:spcPts val="800"/>
              </a:spcAft>
              <a:defRPr sz="1800" b="0"/>
            </a:lvl1pPr>
            <a:lvl2pPr marL="0" indent="0">
              <a:lnSpc>
                <a:spcPct val="95000"/>
              </a:lnSpc>
              <a:spcBef>
                <a:spcPts val="432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/>
            </a:lvl2pPr>
            <a:lvl3pPr marL="356400" indent="-144000">
              <a:spcBef>
                <a:spcPts val="360"/>
              </a:spcBef>
              <a:spcAft>
                <a:spcPts val="420"/>
              </a:spcAft>
              <a:defRPr sz="1500"/>
            </a:lvl3pPr>
            <a:lvl4pPr marL="633600" indent="-126000">
              <a:spcBef>
                <a:spcPts val="336"/>
              </a:spcBef>
              <a:spcAft>
                <a:spcPts val="540"/>
              </a:spcAft>
              <a:buFont typeface="Arial" panose="020B0604020202020204" pitchFamily="34" charset="0"/>
              <a:buChar char="•"/>
              <a:defRPr sz="1400"/>
            </a:lvl4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665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1"/>
          <p:cNvSpPr>
            <a:spLocks noGrp="1"/>
          </p:cNvSpPr>
          <p:nvPr>
            <p:ph type="dt" sz="half" idx="2"/>
          </p:nvPr>
        </p:nvSpPr>
        <p:spPr>
          <a:xfrm>
            <a:off x="918000" y="6530400"/>
            <a:ext cx="79092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10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24000" y="6530400"/>
            <a:ext cx="55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129AB4CF-74D4-4E4A-B30A-098F789348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Fußzeilenplatzhalter 22"/>
          <p:cNvSpPr>
            <a:spLocks noGrp="1"/>
          </p:cNvSpPr>
          <p:nvPr>
            <p:ph type="ftr" sz="quarter" idx="3"/>
          </p:nvPr>
        </p:nvSpPr>
        <p:spPr>
          <a:xfrm>
            <a:off x="648000" y="6530400"/>
            <a:ext cx="289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 algn="l"/>
            <a:r>
              <a:rPr lang="de-DE" smtClean="0">
                <a:cs typeface="Arial" pitchFamily="34" charset="0"/>
              </a:rPr>
              <a:t>VERTRAULICH</a:t>
            </a:r>
            <a:endParaRPr lang="de-DE" dirty="0">
              <a:cs typeface="Arial" pitchFamily="34" charset="0"/>
            </a:endParaRPr>
          </a:p>
        </p:txBody>
      </p:sp>
      <p:sp>
        <p:nvSpPr>
          <p:cNvPr id="3" name="Rectangle 7"/>
          <p:cNvSpPr>
            <a:spLocks noChangeArrowheads="1"/>
          </p:cNvSpPr>
          <p:nvPr userDrawn="1"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rgbClr val="E12D2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4" name="Picture 10" descr="logo_dos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3940175" y="5576888"/>
            <a:ext cx="1258888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signature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gray">
          <a:xfrm>
            <a:off x="0" y="3238500"/>
            <a:ext cx="914082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1310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1"/>
          <p:cNvSpPr txBox="1">
            <a:spLocks/>
          </p:cNvSpPr>
          <p:nvPr userDrawn="1"/>
        </p:nvSpPr>
        <p:spPr>
          <a:xfrm>
            <a:off x="918000" y="6530400"/>
            <a:ext cx="79092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>
                <a:solidFill>
                  <a:schemeClr val="bg1"/>
                </a:solidFill>
              </a:rPr>
              <a:t>V06 •  DATUM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Foliennummernplatzhalter 2"/>
          <p:cNvSpPr txBox="1">
            <a:spLocks/>
          </p:cNvSpPr>
          <p:nvPr userDrawn="1"/>
        </p:nvSpPr>
        <p:spPr>
          <a:xfrm>
            <a:off x="324000" y="6530400"/>
            <a:ext cx="55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9AB4CF-74D4-4E4A-B30A-098F7893483D}" type="slidenum">
              <a:rPr lang="de-DE" smtClean="0">
                <a:solidFill>
                  <a:schemeClr val="bg1"/>
                </a:solidFill>
              </a:rPr>
              <a:pPr/>
              <a:t>‹Nr.›</a:t>
            </a:fld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Fußzeilenplatzhalter 22"/>
          <p:cNvSpPr txBox="1">
            <a:spLocks/>
          </p:cNvSpPr>
          <p:nvPr userDrawn="1"/>
        </p:nvSpPr>
        <p:spPr>
          <a:xfrm>
            <a:off x="648000" y="6530400"/>
            <a:ext cx="289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mtClean="0">
                <a:solidFill>
                  <a:schemeClr val="bg1"/>
                </a:solidFill>
                <a:cs typeface="Arial" pitchFamily="34" charset="0"/>
              </a:rPr>
              <a:t>V06</a:t>
            </a:r>
            <a:endParaRPr lang="de-DE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8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29AB4CF-74D4-4E4A-B30A-098F789348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Fußzeilenplatzhalter 22"/>
          <p:cNvSpPr>
            <a:spLocks noGrp="1"/>
          </p:cNvSpPr>
          <p:nvPr>
            <p:ph type="ftr" sz="quarter" idx="3"/>
          </p:nvPr>
        </p:nvSpPr>
        <p:spPr>
          <a:xfrm>
            <a:off x="795600" y="6356350"/>
            <a:ext cx="8031600" cy="342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l"/>
            <a:r>
              <a:rPr lang="de-DE" smtClean="0">
                <a:cs typeface="Arial" pitchFamily="34" charset="0"/>
              </a:rPr>
              <a:t>VERTRAULICH</a:t>
            </a:r>
            <a:endParaRPr lang="de-DE" dirty="0">
              <a:cs typeface="Arial" pitchFamily="34" charset="0"/>
            </a:endParaRPr>
          </a:p>
        </p:txBody>
      </p:sp>
      <p:sp>
        <p:nvSpPr>
          <p:cNvPr id="3" name="Rechteck 2"/>
          <p:cNvSpPr/>
          <p:nvPr userDrawn="1"/>
        </p:nvSpPr>
        <p:spPr>
          <a:xfrm>
            <a:off x="0" y="0"/>
            <a:ext cx="9144000" cy="71014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pic>
        <p:nvPicPr>
          <p:cNvPr id="5" name="Picture 2" descr="as_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960813" y="5554663"/>
            <a:ext cx="1258887" cy="96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anewpathtogrowth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268538" y="3263900"/>
            <a:ext cx="4608512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131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47096" y="6530400"/>
            <a:ext cx="2895600" cy="327600"/>
          </a:xfrm>
        </p:spPr>
        <p:txBody>
          <a:bodyPr lIns="0" tIns="0" rIns="0" bIns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23528" y="6530400"/>
            <a:ext cx="554400" cy="3276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6" descr="logo_chapitr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377825" y="485775"/>
            <a:ext cx="2570163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5600" y="2854800"/>
            <a:ext cx="8031600" cy="3326400"/>
          </a:xfrm>
        </p:spPr>
        <p:txBody>
          <a:bodyPr anchor="t"/>
          <a:lstStyle>
            <a:lvl1pPr algn="l">
              <a:defRPr sz="2600" b="0" cap="none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600" y="6217200"/>
            <a:ext cx="8031600" cy="34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2346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2127600" y="1628775"/>
            <a:ext cx="6699600" cy="48958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109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beis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127600" y="1627200"/>
            <a:ext cx="6699600" cy="48960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21" hasCustomPrompt="1"/>
          </p:nvPr>
        </p:nvSpPr>
        <p:spPr>
          <a:xfrm>
            <a:off x="6300788" y="1628775"/>
            <a:ext cx="2519362" cy="2305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1"/>
            <a:r>
              <a:rPr lang="de-DE" dirty="0" smtClean="0"/>
              <a:t>Bild zum Projekt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323851" y="5084763"/>
            <a:ext cx="1620000" cy="11525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1"/>
            <a:r>
              <a:rPr lang="de-DE" dirty="0" smtClean="0"/>
              <a:t>Logo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1877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en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349200" y="1628800"/>
            <a:ext cx="1567489" cy="4680520"/>
            <a:chOff x="342000" y="1628800"/>
            <a:chExt cx="1567489" cy="4680520"/>
          </a:xfrm>
        </p:grpSpPr>
        <p:sp>
          <p:nvSpPr>
            <p:cNvPr id="13" name="Rechteck 12"/>
            <p:cNvSpPr/>
            <p:nvPr userDrawn="1"/>
          </p:nvSpPr>
          <p:spPr>
            <a:xfrm>
              <a:off x="342000" y="1628800"/>
              <a:ext cx="1566000" cy="4680520"/>
            </a:xfrm>
            <a:prstGeom prst="rect">
              <a:avLst/>
            </a:prstGeom>
            <a:solidFill>
              <a:srgbClr val="E8D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 smtClean="0">
                  <a:solidFill>
                    <a:schemeClr val="tx1"/>
                  </a:solidFill>
                </a:rPr>
                <a:t>.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pic>
          <p:nvPicPr>
            <p:cNvPr id="14" name="Grafik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39" y="1628800"/>
              <a:ext cx="285750" cy="3048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10"/>
          <p:cNvSpPr>
            <a:spLocks noGrp="1"/>
          </p:cNvSpPr>
          <p:nvPr userDrawn="1">
            <p:ph type="body" sz="quarter" idx="15"/>
          </p:nvPr>
        </p:nvSpPr>
        <p:spPr>
          <a:xfrm>
            <a:off x="2127600" y="1628775"/>
            <a:ext cx="6699600" cy="48958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42000" y="1627200"/>
            <a:ext cx="1573200" cy="4689475"/>
          </a:xfrm>
        </p:spPr>
        <p:txBody>
          <a:bodyPr lIns="72000" tIns="144000" rIns="72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accent2"/>
                </a:solidFill>
              </a:defRPr>
            </a:lvl1pPr>
            <a:lvl2pPr marL="144000" indent="-1080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</a:defRPr>
            </a:lvl2pPr>
            <a:lvl3pPr marL="453600" indent="0">
              <a:buNone/>
              <a:defRPr/>
            </a:lvl3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ZAHLEN &amp; FAKTEN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7830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4384"/>
            <a:ext cx="9143997" cy="6906766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6530400"/>
            <a:ext cx="9144000" cy="351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60000" y="0"/>
            <a:ext cx="8467200" cy="1321200"/>
          </a:xfrm>
        </p:spPr>
        <p:txBody>
          <a:bodyPr anchor="ctr" anchorCtr="0"/>
          <a:lstStyle>
            <a:lvl1pPr>
              <a:defRPr sz="50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780000" y="2649600"/>
            <a:ext cx="5047200" cy="3873600"/>
          </a:xfrm>
        </p:spPr>
        <p:txBody>
          <a:bodyPr/>
          <a:lstStyle>
            <a:lvl1pPr marL="0" indent="0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097648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378000" y="1628775"/>
            <a:ext cx="8442000" cy="489585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1887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378032" y="1628775"/>
            <a:ext cx="8442118" cy="4895850"/>
          </a:xfrm>
        </p:spPr>
        <p:txBody>
          <a:bodyPr/>
          <a:lstStyle>
            <a:lvl1pPr marL="0" indent="0">
              <a:buNone/>
              <a:defRPr/>
            </a:lvl1pPr>
            <a:lvl2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lvl2pPr>
          </a:lstStyle>
          <a:p>
            <a:pPr lvl="1"/>
            <a:r>
              <a:rPr lang="de-DE" dirty="0" smtClean="0"/>
              <a:t>Bild durch klicken auf Symbol hinzufügen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9766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47096" y="6530400"/>
            <a:ext cx="2895600" cy="327600"/>
          </a:xfrm>
        </p:spPr>
        <p:txBody>
          <a:bodyPr lIns="0" tIns="0" rIns="0" bIns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23528" y="6530400"/>
            <a:ext cx="554400" cy="3276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6" descr="logo_chapitr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gray">
          <a:xfrm>
            <a:off x="377825" y="485775"/>
            <a:ext cx="2570163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5600" y="2854800"/>
            <a:ext cx="8031600" cy="3326400"/>
          </a:xfrm>
        </p:spPr>
        <p:txBody>
          <a:bodyPr anchor="t"/>
          <a:lstStyle>
            <a:lvl1pPr algn="l">
              <a:defRPr sz="2600" b="0" cap="none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5600" y="6217200"/>
            <a:ext cx="8031600" cy="342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smtClean="0">
                <a:solidFill>
                  <a:srgbClr val="FFFFFF"/>
                </a:solidFill>
              </a:rPr>
              <a:t>VINCENT – Vehicle Intended for Continuative Evaluation aNd Training •  DATUM</a:t>
            </a:r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991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>
                <a:solidFill>
                  <a:srgbClr val="FFFFFF"/>
                </a:solidFill>
              </a:rPr>
              <a:t>VINCENT – Vehicle Intended for Continuative Evaluation aNd Training •  DATUM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srgbClr val="FFFFFF"/>
                </a:solidFill>
              </a:rPr>
              <a:t>VERTRAULICH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>
                <a:solidFill>
                  <a:srgbClr val="FFFFFF"/>
                </a:solidFill>
              </a:rPr>
              <a:pPr/>
              <a:t>‹Nr.›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2127600" y="1628775"/>
            <a:ext cx="6699600" cy="48958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0322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beis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127600" y="1627200"/>
            <a:ext cx="6699600" cy="48960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21" hasCustomPrompt="1"/>
          </p:nvPr>
        </p:nvSpPr>
        <p:spPr>
          <a:xfrm>
            <a:off x="6300788" y="1628775"/>
            <a:ext cx="2519362" cy="2305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1"/>
            <a:r>
              <a:rPr lang="de-DE" dirty="0" smtClean="0"/>
              <a:t>Bild zum Projekt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323851" y="5084763"/>
            <a:ext cx="1620000" cy="11525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1"/>
            <a:r>
              <a:rPr lang="de-DE" dirty="0" smtClean="0"/>
              <a:t>Logo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>
                <a:solidFill>
                  <a:srgbClr val="FFFFFF"/>
                </a:solidFill>
              </a:rPr>
              <a:t>VINCENT – Vehicle Intended for Continuative Evaluation aNd Training •  DATUM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de-DE" smtClean="0">
                <a:solidFill>
                  <a:srgbClr val="FFFFFF"/>
                </a:solidFill>
              </a:rPr>
              <a:t>VERTRAULICH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>
                <a:solidFill>
                  <a:srgbClr val="FFFFFF"/>
                </a:solidFill>
              </a:rPr>
              <a:pPr/>
              <a:t>‹Nr.›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8150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en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349200" y="1628800"/>
            <a:ext cx="1567489" cy="4680520"/>
            <a:chOff x="342000" y="1628800"/>
            <a:chExt cx="1567489" cy="4680520"/>
          </a:xfrm>
        </p:grpSpPr>
        <p:sp>
          <p:nvSpPr>
            <p:cNvPr id="13" name="Rechteck 12"/>
            <p:cNvSpPr/>
            <p:nvPr userDrawn="1"/>
          </p:nvSpPr>
          <p:spPr>
            <a:xfrm>
              <a:off x="342000" y="1628800"/>
              <a:ext cx="1566000" cy="4680520"/>
            </a:xfrm>
            <a:prstGeom prst="rect">
              <a:avLst/>
            </a:prstGeom>
            <a:solidFill>
              <a:srgbClr val="E8D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 smtClean="0">
                  <a:solidFill>
                    <a:prstClr val="black"/>
                  </a:solidFill>
                </a:rPr>
                <a:t>.</a:t>
              </a:r>
              <a:endParaRPr lang="de-DE" sz="1200" dirty="0">
                <a:solidFill>
                  <a:prstClr val="black"/>
                </a:solidFill>
              </a:endParaRPr>
            </a:p>
          </p:txBody>
        </p:sp>
        <p:pic>
          <p:nvPicPr>
            <p:cNvPr id="14" name="Grafik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39" y="1628800"/>
              <a:ext cx="285750" cy="3048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smtClean="0">
                <a:solidFill>
                  <a:srgbClr val="FFFFFF"/>
                </a:solidFill>
              </a:rPr>
              <a:t>VINCENT – Vehicle Intended for Continuative Evaluation aNd Training •  DATUM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srgbClr val="FFFFFF"/>
                </a:solidFill>
              </a:rPr>
              <a:t>VERTRAULICH</a:t>
            </a:r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>
                <a:solidFill>
                  <a:srgbClr val="FFFFFF"/>
                </a:solidFill>
              </a:rPr>
              <a:pPr/>
              <a:t>‹Nr.›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10" name="Textplatzhalter 10"/>
          <p:cNvSpPr>
            <a:spLocks noGrp="1"/>
          </p:cNvSpPr>
          <p:nvPr userDrawn="1">
            <p:ph type="body" sz="quarter" idx="15"/>
          </p:nvPr>
        </p:nvSpPr>
        <p:spPr>
          <a:xfrm>
            <a:off x="2127600" y="1628775"/>
            <a:ext cx="6699600" cy="48958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42000" y="1627200"/>
            <a:ext cx="1573200" cy="4689475"/>
          </a:xfrm>
        </p:spPr>
        <p:txBody>
          <a:bodyPr lIns="72000" tIns="144000" rIns="72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accent1"/>
                </a:solidFill>
              </a:defRPr>
            </a:lvl1pPr>
            <a:lvl2pPr marL="144000" indent="-1080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</a:defRPr>
            </a:lvl2pPr>
            <a:lvl3pPr marL="453600" indent="0">
              <a:buNone/>
              <a:defRPr/>
            </a:lvl3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ZAHLEN &amp; FAKTEN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2072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>
                <a:solidFill>
                  <a:srgbClr val="FFFFFF"/>
                </a:solidFill>
              </a:rPr>
              <a:t>VINCENT – Vehicle Intended for Continuative Evaluation aNd Training •  DATUM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srgbClr val="FFFFFF"/>
                </a:solidFill>
              </a:rPr>
              <a:t>VERTRAULICH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>
                <a:solidFill>
                  <a:srgbClr val="FFFFFF"/>
                </a:solidFill>
              </a:rPr>
              <a:pPr/>
              <a:t>‹Nr.›</a:t>
            </a:fld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378000" y="1628775"/>
            <a:ext cx="8442000" cy="489585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6965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378032" y="1628775"/>
            <a:ext cx="8442118" cy="4895850"/>
          </a:xfrm>
        </p:spPr>
        <p:txBody>
          <a:bodyPr/>
          <a:lstStyle>
            <a:lvl1pPr marL="0" indent="0">
              <a:buNone/>
              <a:defRPr/>
            </a:lvl1pPr>
            <a:lvl2pPr marL="0" marR="0" indent="0" algn="l" defTabSz="914400" rtl="0" eaLnBrk="1" fontAlgn="auto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lvl2pPr>
          </a:lstStyle>
          <a:p>
            <a:pPr lvl="1"/>
            <a:r>
              <a:rPr lang="de-DE" dirty="0" smtClean="0"/>
              <a:t>Bild durch klicken auf Symbol hinzufügen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>
                <a:solidFill>
                  <a:srgbClr val="FFFFFF"/>
                </a:solidFill>
              </a:rPr>
              <a:t>VINCENT – Vehicle Intended for Continuative Evaluation aNd Training •  DATUM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srgbClr val="FFFFFF"/>
                </a:solidFill>
              </a:rPr>
              <a:t>VERTRAULICH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>
                <a:solidFill>
                  <a:srgbClr val="FFFFFF"/>
                </a:solidFill>
              </a:rPr>
              <a:pPr/>
              <a:t>‹Nr.›</a:t>
            </a:fld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860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4384"/>
            <a:ext cx="9143998" cy="6906766"/>
          </a:xfrm>
          <a:prstGeom prst="rect">
            <a:avLst/>
          </a:prstGeom>
        </p:spPr>
      </p:pic>
      <p:sp>
        <p:nvSpPr>
          <p:cNvPr id="7" name="Diagonal liegende Ecken des Rechtecks abrunden 6"/>
          <p:cNvSpPr/>
          <p:nvPr userDrawn="1"/>
        </p:nvSpPr>
        <p:spPr>
          <a:xfrm>
            <a:off x="-432000" y="332657"/>
            <a:ext cx="2520280" cy="1110632"/>
          </a:xfrm>
          <a:prstGeom prst="round2DiagRect">
            <a:avLst/>
          </a:prstGeom>
          <a:gradFill flip="none" rotWithShape="1">
            <a:gsLst>
              <a:gs pos="47000">
                <a:schemeClr val="bg1"/>
              </a:gs>
              <a:gs pos="100000">
                <a:srgbClr val="F3F3F3"/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1" y="507350"/>
            <a:ext cx="1590453" cy="80345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5600" y="3502800"/>
            <a:ext cx="8031600" cy="2682000"/>
          </a:xfrm>
        </p:spPr>
        <p:txBody>
          <a:bodyPr anchor="t" anchorCtr="0"/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795600" y="6217200"/>
            <a:ext cx="4856520" cy="342000"/>
          </a:xfrm>
        </p:spPr>
        <p:txBody>
          <a:bodyPr anchor="ctr" anchorCtr="0"/>
          <a:lstStyle>
            <a:lvl1pPr algn="l">
              <a:defRPr sz="1200"/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9017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2127600" y="1628775"/>
            <a:ext cx="6699600" cy="489585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4764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ktbeispi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127600" y="1627200"/>
            <a:ext cx="6699600" cy="489600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21" hasCustomPrompt="1"/>
          </p:nvPr>
        </p:nvSpPr>
        <p:spPr>
          <a:xfrm>
            <a:off x="6300788" y="1628775"/>
            <a:ext cx="2519362" cy="23050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1"/>
            <a:r>
              <a:rPr lang="de-DE" dirty="0" smtClean="0"/>
              <a:t>Bild zum Projekt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20" hasCustomPrompt="1"/>
          </p:nvPr>
        </p:nvSpPr>
        <p:spPr>
          <a:xfrm>
            <a:off x="323851" y="5084763"/>
            <a:ext cx="1620000" cy="11525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1"/>
            <a:r>
              <a:rPr lang="de-DE" dirty="0" smtClean="0"/>
              <a:t>Logo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lIns="0" tIns="0" rIns="0" bIns="0"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4740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en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 userDrawn="1"/>
        </p:nvGrpSpPr>
        <p:grpSpPr>
          <a:xfrm>
            <a:off x="306000" y="1628800"/>
            <a:ext cx="1621960" cy="4680520"/>
            <a:chOff x="287528" y="1628800"/>
            <a:chExt cx="1621960" cy="4680520"/>
          </a:xfrm>
        </p:grpSpPr>
        <p:sp>
          <p:nvSpPr>
            <p:cNvPr id="13" name="Rechteck 12"/>
            <p:cNvSpPr/>
            <p:nvPr userDrawn="1"/>
          </p:nvSpPr>
          <p:spPr>
            <a:xfrm>
              <a:off x="287528" y="1628800"/>
              <a:ext cx="1616400" cy="4680520"/>
            </a:xfrm>
            <a:prstGeom prst="rect">
              <a:avLst/>
            </a:prstGeom>
            <a:solidFill>
              <a:srgbClr val="E8DF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200" dirty="0" smtClean="0">
                  <a:solidFill>
                    <a:schemeClr val="tx1"/>
                  </a:solidFill>
                </a:rPr>
                <a:t>.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pic>
          <p:nvPicPr>
            <p:cNvPr id="14" name="Grafik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3738" y="1628800"/>
              <a:ext cx="285750" cy="304800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10"/>
          <p:cNvSpPr>
            <a:spLocks noGrp="1"/>
          </p:cNvSpPr>
          <p:nvPr userDrawn="1">
            <p:ph type="body" sz="quarter" idx="15"/>
          </p:nvPr>
        </p:nvSpPr>
        <p:spPr>
          <a:xfrm>
            <a:off x="2127600" y="1628775"/>
            <a:ext cx="6699600" cy="4895850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305525" y="1634158"/>
            <a:ext cx="1610570" cy="4689475"/>
          </a:xfrm>
        </p:spPr>
        <p:txBody>
          <a:bodyPr lIns="72000" tIns="144000" rIns="72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 strike="noStrike">
                <a:solidFill>
                  <a:schemeClr val="accent2"/>
                </a:solidFill>
              </a:defRPr>
            </a:lvl1pPr>
            <a:lvl2pPr marL="180000" indent="-14400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</a:defRPr>
            </a:lvl2pPr>
            <a:lvl3pPr marL="453600" indent="0">
              <a:buNone/>
              <a:defRPr/>
            </a:lvl3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ZAHLEN &amp; FAKTEN</a:t>
            </a:r>
          </a:p>
          <a:p>
            <a:pPr lvl="1"/>
            <a:r>
              <a:rPr lang="de-DE" dirty="0" smtClean="0"/>
              <a:t>Zweite Ebene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5124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323528" y="1628775"/>
            <a:ext cx="8503672" cy="489585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3960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9" hasCustomPrompt="1"/>
          </p:nvPr>
        </p:nvSpPr>
        <p:spPr>
          <a:xfrm>
            <a:off x="323850" y="1628775"/>
            <a:ext cx="8496300" cy="4895850"/>
          </a:xfrm>
        </p:spPr>
        <p:txBody>
          <a:bodyPr/>
          <a:lstStyle>
            <a:lvl1pPr>
              <a:defRPr/>
            </a:lvl1pPr>
          </a:lstStyle>
          <a:p>
            <a:pPr lvl="1"/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127600" y="316800"/>
            <a:ext cx="6699600" cy="248400"/>
          </a:xfrm>
        </p:spPr>
        <p:txBody>
          <a:bodyPr/>
          <a:lstStyle>
            <a:lvl1pPr marL="0" indent="0">
              <a:buNone/>
              <a:defRPr sz="13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de-DE" dirty="0" smtClean="0"/>
              <a:t>TITEL DES KAPITELS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6519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918000" y="6530400"/>
            <a:ext cx="7909200" cy="32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11" name="Fußzeilenplatzhalter 3"/>
          <p:cNvSpPr>
            <a:spLocks noGrp="1"/>
          </p:cNvSpPr>
          <p:nvPr>
            <p:ph type="ftr" sz="quarter" idx="12"/>
          </p:nvPr>
        </p:nvSpPr>
        <p:spPr>
          <a:xfrm>
            <a:off x="647096" y="6530400"/>
            <a:ext cx="2895600" cy="32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13" name="Foliennummernplatzhalter 4"/>
          <p:cNvSpPr>
            <a:spLocks noGrp="1"/>
          </p:cNvSpPr>
          <p:nvPr>
            <p:ph type="sldNum" sz="quarter" idx="13"/>
          </p:nvPr>
        </p:nvSpPr>
        <p:spPr>
          <a:xfrm>
            <a:off x="323528" y="6530400"/>
            <a:ext cx="554400" cy="327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0"/>
            <a:ext cx="9144000" cy="5301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 userDrawn="1"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31" y="5803549"/>
            <a:ext cx="1208805" cy="61065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45" y="5652166"/>
            <a:ext cx="1227008" cy="945186"/>
          </a:xfrm>
          <a:prstGeom prst="rect">
            <a:avLst/>
          </a:prstGeom>
        </p:spPr>
      </p:pic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213100"/>
            <a:ext cx="9251950" cy="431800"/>
          </a:xfrm>
        </p:spPr>
        <p:txBody>
          <a:bodyPr anchor="ctr" anchorCtr="0"/>
          <a:lstStyle>
            <a:lvl1pPr marL="0" indent="0" algn="ctr">
              <a:buNone/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SLOGAN DES BEREICHS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8478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530400"/>
            <a:ext cx="9144000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27600" y="727200"/>
            <a:ext cx="6699600" cy="59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127600" y="1627200"/>
            <a:ext cx="6699600" cy="48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18000" y="6530400"/>
            <a:ext cx="79092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47096" y="6530400"/>
            <a:ext cx="28956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23528" y="6530400"/>
            <a:ext cx="55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/>
        </p:nvCxnSpPr>
        <p:spPr>
          <a:xfrm>
            <a:off x="2127600" y="1303200"/>
            <a:ext cx="66996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fik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1" y="507350"/>
            <a:ext cx="1590453" cy="80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698" r:id="rId3"/>
    <p:sldLayoutId id="2147483659" r:id="rId4"/>
    <p:sldLayoutId id="2147483650" r:id="rId5"/>
    <p:sldLayoutId id="2147483663" r:id="rId6"/>
    <p:sldLayoutId id="2147483665" r:id="rId7"/>
    <p:sldLayoutId id="2147483685" r:id="rId8"/>
    <p:sldLayoutId id="2147483661" r:id="rId9"/>
    <p:sldLayoutId id="2147483662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5000"/>
        </a:lnSpc>
        <a:spcBef>
          <a:spcPct val="20000"/>
        </a:spcBef>
        <a:spcAft>
          <a:spcPts val="800"/>
        </a:spcAft>
        <a:buClr>
          <a:schemeClr val="bg2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0" indent="0" algn="l" defTabSz="914400" rtl="0" eaLnBrk="1" latinLnBrk="0" hangingPunct="1">
        <a:lnSpc>
          <a:spcPct val="95000"/>
        </a:lnSpc>
        <a:spcBef>
          <a:spcPts val="432"/>
        </a:spcBef>
        <a:spcAft>
          <a:spcPts val="0"/>
        </a:spcAft>
        <a:buClr>
          <a:schemeClr val="bg2"/>
        </a:buClr>
        <a:buFont typeface="Arial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Arial" pitchFamily="34" charset="0"/>
        </a:defRPr>
      </a:lvl2pPr>
      <a:lvl3pPr marL="356400" indent="-144000" algn="l" defTabSz="914400" rtl="0" eaLnBrk="1" latinLnBrk="0" hangingPunct="1">
        <a:spcBef>
          <a:spcPts val="360"/>
        </a:spcBef>
        <a:spcAft>
          <a:spcPts val="420"/>
        </a:spcAft>
        <a:buClr>
          <a:schemeClr val="bg2"/>
        </a:buClr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633600" indent="-126000" algn="l" defTabSz="914400" rtl="0" eaLnBrk="1" latinLnBrk="0" hangingPunct="1">
        <a:spcBef>
          <a:spcPts val="336"/>
        </a:spcBef>
        <a:spcAft>
          <a:spcPts val="54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864000" indent="-176400" algn="l" defTabSz="914400" rtl="0" eaLnBrk="1" latinLnBrk="0" hangingPunct="1">
        <a:spcBef>
          <a:spcPts val="312"/>
        </a:spcBef>
        <a:spcAft>
          <a:spcPts val="468"/>
        </a:spcAft>
        <a:buFont typeface="Symbol" panose="05050102010706020507" pitchFamily="18" charset="2"/>
        <a:buChar char="-"/>
        <a:defRPr sz="1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>
          <a:xfrm>
            <a:off x="918000" y="6530400"/>
            <a:ext cx="79092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324000" y="6530400"/>
            <a:ext cx="55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accent1"/>
                </a:solidFill>
              </a:defRPr>
            </a:lvl1pPr>
          </a:lstStyle>
          <a:p>
            <a:fld id="{129AB4CF-74D4-4E4A-B30A-098F7893483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3"/>
          </p:nvPr>
        </p:nvSpPr>
        <p:spPr>
          <a:xfrm>
            <a:off x="648000" y="6530400"/>
            <a:ext cx="289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accent1"/>
                </a:solidFill>
              </a:defRPr>
            </a:lvl1pPr>
          </a:lstStyle>
          <a:p>
            <a:pPr algn="l"/>
            <a:r>
              <a:rPr lang="de-DE" smtClean="0">
                <a:cs typeface="Arial" pitchFamily="34" charset="0"/>
              </a:rPr>
              <a:t>VERTRAULICH</a:t>
            </a:r>
            <a:endParaRPr lang="de-DE" dirty="0">
              <a:cs typeface="Arial" pitchFamily="34" charset="0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FR">
              <a:solidFill>
                <a:prstClr val="black"/>
              </a:solidFill>
              <a:cs typeface="Arial" pitchFamily="34" charset="0"/>
            </a:endParaRPr>
          </a:p>
        </p:txBody>
      </p:sp>
      <p:pic>
        <p:nvPicPr>
          <p:cNvPr id="11" name="Picture 9" descr="logo_titre_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7950" y="107950"/>
            <a:ext cx="4425950" cy="340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itelplatzhalter 20"/>
          <p:cNvSpPr>
            <a:spLocks noGrp="1"/>
          </p:cNvSpPr>
          <p:nvPr>
            <p:ph type="title"/>
          </p:nvPr>
        </p:nvSpPr>
        <p:spPr>
          <a:xfrm>
            <a:off x="795600" y="2851200"/>
            <a:ext cx="8031600" cy="16812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idx="1"/>
          </p:nvPr>
        </p:nvSpPr>
        <p:spPr>
          <a:xfrm>
            <a:off x="795600" y="4626000"/>
            <a:ext cx="8031600" cy="1033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0128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700" r:id="rId3"/>
    <p:sldLayoutId id="2147483669" r:id="rId4"/>
    <p:sldLayoutId id="2147483670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5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530400"/>
            <a:ext cx="9144000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27600" y="727200"/>
            <a:ext cx="6699600" cy="59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127600" y="1627200"/>
            <a:ext cx="6699600" cy="48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18000" y="6530400"/>
            <a:ext cx="79092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47096" y="6530400"/>
            <a:ext cx="28956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23528" y="6530400"/>
            <a:ext cx="55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D115FA1-DFD9-4537-A4C8-EC83B36ACFCE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8" name="Gerade Verbindung 7"/>
          <p:cNvCxnSpPr/>
          <p:nvPr/>
        </p:nvCxnSpPr>
        <p:spPr>
          <a:xfrm>
            <a:off x="2127600" y="1303200"/>
            <a:ext cx="66996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0" descr="logo_text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gray">
          <a:xfrm>
            <a:off x="53975" y="28575"/>
            <a:ext cx="2087563" cy="160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624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  <p:sldLayoutId id="2147483683" r:id="rId4"/>
    <p:sldLayoutId id="2147483684" r:id="rId5"/>
    <p:sldLayoutId id="2147483689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5000"/>
        </a:lnSpc>
        <a:spcBef>
          <a:spcPct val="20000"/>
        </a:spcBef>
        <a:spcAft>
          <a:spcPts val="800"/>
        </a:spcAft>
        <a:buClr>
          <a:schemeClr val="bg2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0" indent="0" algn="l" defTabSz="914400" rtl="0" eaLnBrk="1" latinLnBrk="0" hangingPunct="1">
        <a:lnSpc>
          <a:spcPct val="95000"/>
        </a:lnSpc>
        <a:spcBef>
          <a:spcPts val="432"/>
        </a:spcBef>
        <a:spcAft>
          <a:spcPts val="0"/>
        </a:spcAft>
        <a:buClr>
          <a:schemeClr val="bg2"/>
        </a:buClr>
        <a:buFont typeface="Arial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Arial" pitchFamily="34" charset="0"/>
        </a:defRPr>
      </a:lvl2pPr>
      <a:lvl3pPr marL="356400" indent="-144000" algn="l" defTabSz="914400" rtl="0" eaLnBrk="1" latinLnBrk="0" hangingPunct="1">
        <a:spcBef>
          <a:spcPts val="360"/>
        </a:spcBef>
        <a:spcAft>
          <a:spcPts val="420"/>
        </a:spcAft>
        <a:buClr>
          <a:schemeClr val="bg2"/>
        </a:buClr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633600" indent="-126000" algn="l" defTabSz="914400" rtl="0" eaLnBrk="1" latinLnBrk="0" hangingPunct="1">
        <a:spcBef>
          <a:spcPts val="336"/>
        </a:spcBef>
        <a:spcAft>
          <a:spcPts val="54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864000" indent="-176400" algn="l" defTabSz="914400" rtl="0" eaLnBrk="1" latinLnBrk="0" hangingPunct="1">
        <a:spcBef>
          <a:spcPts val="312"/>
        </a:spcBef>
        <a:spcAft>
          <a:spcPts val="468"/>
        </a:spcAft>
        <a:buFont typeface="Symbol" panose="05050102010706020507" pitchFamily="18" charset="2"/>
        <a:buChar char="-"/>
        <a:defRPr sz="1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6530400"/>
            <a:ext cx="9144000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FFFF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27600" y="727200"/>
            <a:ext cx="6699600" cy="59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127600" y="1627200"/>
            <a:ext cx="6699600" cy="48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18000" y="6530400"/>
            <a:ext cx="79092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>
                <a:solidFill>
                  <a:srgbClr val="FFFFFF"/>
                </a:solidFill>
              </a:rPr>
              <a:t>VINCENT – Vehicle Intended for Continuative Evaluation aNd Training •  DATUM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47096" y="6530400"/>
            <a:ext cx="28956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>
                <a:solidFill>
                  <a:srgbClr val="FFFFFF"/>
                </a:solidFill>
              </a:rPr>
              <a:t>VERTRAULICH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323528" y="6530400"/>
            <a:ext cx="554400" cy="327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D115FA1-DFD9-4537-A4C8-EC83B36ACFCE}" type="slidenum">
              <a:rPr lang="de-DE" smtClean="0">
                <a:solidFill>
                  <a:srgbClr val="FFFFFF"/>
                </a:solidFill>
              </a:rPr>
              <a:pPr/>
              <a:t>‹Nr.›</a:t>
            </a:fld>
            <a:endParaRPr lang="de-DE" dirty="0">
              <a:solidFill>
                <a:srgbClr val="FFFFFF"/>
              </a:solidFill>
            </a:endParaRPr>
          </a:p>
        </p:txBody>
      </p:sp>
      <p:cxnSp>
        <p:nvCxnSpPr>
          <p:cNvPr id="8" name="Gerade Verbindung 7"/>
          <p:cNvCxnSpPr/>
          <p:nvPr/>
        </p:nvCxnSpPr>
        <p:spPr>
          <a:xfrm>
            <a:off x="2127600" y="1303200"/>
            <a:ext cx="669960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0" descr="logo_text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gray">
          <a:xfrm>
            <a:off x="53975" y="28575"/>
            <a:ext cx="2087563" cy="160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463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4" r:id="rId2"/>
    <p:sldLayoutId id="2147483693" r:id="rId3"/>
    <p:sldLayoutId id="2147483695" r:id="rId4"/>
    <p:sldLayoutId id="2147483696" r:id="rId5"/>
    <p:sldLayoutId id="2147483697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95000"/>
        </a:lnSpc>
        <a:spcBef>
          <a:spcPct val="20000"/>
        </a:spcBef>
        <a:spcAft>
          <a:spcPts val="800"/>
        </a:spcAft>
        <a:buClr>
          <a:schemeClr val="bg2"/>
        </a:buClr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0" indent="0" algn="l" defTabSz="914400" rtl="0" eaLnBrk="1" latinLnBrk="0" hangingPunct="1">
        <a:lnSpc>
          <a:spcPct val="95000"/>
        </a:lnSpc>
        <a:spcBef>
          <a:spcPts val="432"/>
        </a:spcBef>
        <a:spcAft>
          <a:spcPts val="0"/>
        </a:spcAft>
        <a:buClr>
          <a:schemeClr val="bg2"/>
        </a:buClr>
        <a:buFont typeface="Arial" pitchFamily="34" charset="0"/>
        <a:buNone/>
        <a:defRPr sz="1800" b="1" kern="1200">
          <a:solidFill>
            <a:schemeClr val="accent2"/>
          </a:solidFill>
          <a:latin typeface="+mn-lt"/>
          <a:ea typeface="+mn-ea"/>
          <a:cs typeface="Arial" pitchFamily="34" charset="0"/>
        </a:defRPr>
      </a:lvl2pPr>
      <a:lvl3pPr marL="356400" indent="-144000" algn="l" defTabSz="914400" rtl="0" eaLnBrk="1" latinLnBrk="0" hangingPunct="1">
        <a:spcBef>
          <a:spcPts val="360"/>
        </a:spcBef>
        <a:spcAft>
          <a:spcPts val="420"/>
        </a:spcAft>
        <a:buClr>
          <a:schemeClr val="bg2"/>
        </a:buClr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633600" indent="-126000" algn="l" defTabSz="914400" rtl="0" eaLnBrk="1" latinLnBrk="0" hangingPunct="1">
        <a:spcBef>
          <a:spcPts val="336"/>
        </a:spcBef>
        <a:spcAft>
          <a:spcPts val="540"/>
        </a:spcAft>
        <a:buClrTx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864000" indent="-176400" algn="l" defTabSz="914400" rtl="0" eaLnBrk="1" latinLnBrk="0" hangingPunct="1">
        <a:spcBef>
          <a:spcPts val="312"/>
        </a:spcBef>
        <a:spcAft>
          <a:spcPts val="468"/>
        </a:spcAft>
        <a:buFont typeface="Symbol" panose="05050102010706020507" pitchFamily="18" charset="2"/>
        <a:buChar char="-"/>
        <a:defRPr sz="13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42.emf"/><Relationship Id="rId9" Type="http://schemas.openxmlformats.org/officeDocument/2006/relationships/oleObject" Target="../embeddings/oleObject10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95600" y="2204864"/>
            <a:ext cx="8031600" cy="1224136"/>
          </a:xfrm>
        </p:spPr>
        <p:txBody>
          <a:bodyPr/>
          <a:lstStyle/>
          <a:p>
            <a:pPr algn="ctr"/>
            <a:r>
              <a:rPr lang="da-DK" dirty="0" smtClean="0"/>
              <a:t>VeloxCar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B&amp;M Erprobungsfahrzeug im Modellmaßstab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Oktober </a:t>
            </a:r>
            <a:r>
              <a:rPr lang="de-DE" dirty="0" smtClean="0"/>
              <a:t>2016 / Ferdowsizadeh, Alireza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809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Vehicle</a:t>
            </a:r>
            <a:r>
              <a:rPr lang="de-DE" dirty="0"/>
              <a:t>-</a:t>
            </a:r>
            <a:r>
              <a:rPr lang="de-DE" dirty="0" smtClean="0"/>
              <a:t>ECU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Systemarchitektur</a:t>
            </a:r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4154140" y="1340768"/>
            <a:ext cx="4989860" cy="864096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lnSpc>
                <a:spcPct val="95000"/>
              </a:lnSpc>
              <a:spcBef>
                <a:spcPts val="432"/>
              </a:spcBef>
              <a:spcAft>
                <a:spcPts val="0"/>
              </a:spcAft>
              <a:buClr>
                <a:schemeClr val="bg2"/>
              </a:buClr>
              <a:buFont typeface="Arial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2pPr>
            <a:lvl3pPr marL="356400" indent="-144000" algn="l" defTabSz="914400" rtl="0" eaLnBrk="1" latinLnBrk="0" hangingPunct="1">
              <a:spcBef>
                <a:spcPts val="360"/>
              </a:spcBef>
              <a:spcAft>
                <a:spcPts val="420"/>
              </a:spcAft>
              <a:buClr>
                <a:schemeClr val="bg2"/>
              </a:buClr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33600" indent="-126000" algn="l" defTabSz="914400" rtl="0" eaLnBrk="1" latinLnBrk="0" hangingPunct="1">
              <a:spcBef>
                <a:spcPts val="336"/>
              </a:spcBef>
              <a:spcAft>
                <a:spcPts val="54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864000" indent="-176400" algn="l" defTabSz="914400" rtl="0" eaLnBrk="1" latinLnBrk="0" hangingPunct="1">
              <a:spcBef>
                <a:spcPts val="312"/>
              </a:spcBef>
              <a:spcAft>
                <a:spcPts val="468"/>
              </a:spcAft>
              <a:buFont typeface="Symbol" panose="05050102010706020507" pitchFamily="18" charset="2"/>
              <a:buChar char="-"/>
              <a:defRPr sz="1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800"/>
              </a:spcBef>
              <a:spcAft>
                <a:spcPts val="800"/>
              </a:spcAft>
            </a:pPr>
            <a:r>
              <a:rPr lang="de-DE" b="0" dirty="0">
                <a:solidFill>
                  <a:schemeClr val="tx1"/>
                </a:solidFill>
              </a:rPr>
              <a:t>Evaluation Board </a:t>
            </a:r>
            <a:r>
              <a:rPr lang="de-DE" b="0" dirty="0" smtClean="0">
                <a:solidFill>
                  <a:schemeClr val="tx1"/>
                </a:solidFill>
              </a:rPr>
              <a:t>STM32F407 </a:t>
            </a:r>
            <a:r>
              <a:rPr lang="de-DE" b="0" dirty="0">
                <a:solidFill>
                  <a:schemeClr val="tx1"/>
                </a:solidFill>
              </a:rPr>
              <a:t>Discovery:</a:t>
            </a:r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en-US" sz="1100" dirty="0" smtClean="0"/>
              <a:t>ARM </a:t>
            </a:r>
            <a:r>
              <a:rPr lang="en-US" sz="1100" dirty="0"/>
              <a:t>32-bit Cortex-M4 CPU with FPU, 168 MHz </a:t>
            </a:r>
            <a:endParaRPr lang="de-DE" sz="1100" dirty="0"/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en-US" sz="1100" dirty="0"/>
              <a:t>1 Mbyte of Flash memory, 192+4 Kbytes of SRAM </a:t>
            </a:r>
            <a:endParaRPr lang="de-DE" sz="11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181944"/>
            <a:ext cx="67722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02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 der SW-Frameworks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795600" y="6381328"/>
            <a:ext cx="4856520" cy="342000"/>
          </a:xfrm>
        </p:spPr>
        <p:txBody>
          <a:bodyPr/>
          <a:lstStyle/>
          <a:p>
            <a:r>
              <a:rPr lang="de-DE" dirty="0" err="1" smtClean="0"/>
              <a:t>VeloxCar</a:t>
            </a:r>
            <a:endParaRPr lang="de-DE" dirty="0" smtClean="0"/>
          </a:p>
          <a:p>
            <a:r>
              <a:rPr lang="de-DE" dirty="0" smtClean="0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80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Statische SW-Architektur der </a:t>
            </a:r>
            <a:r>
              <a:rPr lang="de-DE" dirty="0" err="1" smtClean="0"/>
              <a:t>Vehicle</a:t>
            </a:r>
            <a:r>
              <a:rPr lang="de-DE" dirty="0" smtClean="0"/>
              <a:t>-ECU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323528" y="4941168"/>
            <a:ext cx="8503672" cy="1583456"/>
          </a:xfrm>
        </p:spPr>
        <p:txBody>
          <a:bodyPr/>
          <a:lstStyle/>
          <a:p>
            <a:r>
              <a:rPr lang="de-DE" dirty="0"/>
              <a:t>Schichten-Architektur (Kapselung der Hardware-Treiber), Modularisierung</a:t>
            </a:r>
          </a:p>
          <a:p>
            <a:r>
              <a:rPr lang="de-DE" dirty="0"/>
              <a:t>AUTOSAR-Ähnlichkeit (aber weitaus weniger komplex)</a:t>
            </a:r>
          </a:p>
          <a:p>
            <a:r>
              <a:rPr lang="de-DE" dirty="0" err="1"/>
              <a:t>Application</a:t>
            </a:r>
            <a:r>
              <a:rPr lang="de-DE" dirty="0"/>
              <a:t> Layer : manueller  C-Code oder Simulink-generiert</a:t>
            </a:r>
          </a:p>
          <a:p>
            <a:r>
              <a:rPr lang="de-DE" dirty="0"/>
              <a:t>Scheduler,  Signalpool, Parameter-System. State-</a:t>
            </a:r>
            <a:r>
              <a:rPr lang="de-DE" dirty="0" err="1"/>
              <a:t>Machine</a:t>
            </a:r>
            <a:r>
              <a:rPr lang="de-DE" dirty="0"/>
              <a:t>, </a:t>
            </a:r>
            <a:r>
              <a:rPr lang="de-DE" dirty="0" smtClean="0"/>
              <a:t>Debugging-Terminal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Architektur der SW-Frameworks</a:t>
            </a:r>
          </a:p>
        </p:txBody>
      </p:sp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3930398"/>
              </p:ext>
            </p:extLst>
          </p:nvPr>
        </p:nvGraphicFramePr>
        <p:xfrm>
          <a:off x="114300" y="1333500"/>
          <a:ext cx="8907463" cy="361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4" name="Visio" r:id="rId3" imgW="8908374" imgH="3619051" progId="Visio.Drawing.11">
                  <p:embed/>
                </p:oleObj>
              </mc:Choice>
              <mc:Fallback>
                <p:oleObj name="Visio" r:id="rId3" imgW="8908374" imgH="361905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1333500"/>
                        <a:ext cx="8907463" cy="361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095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13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Architektur der SW-Frameworks</a:t>
            </a:r>
          </a:p>
        </p:txBody>
      </p:sp>
      <p:sp>
        <p:nvSpPr>
          <p:cNvPr id="13" name="Rechteck 12"/>
          <p:cNvSpPr/>
          <p:nvPr/>
        </p:nvSpPr>
        <p:spPr>
          <a:xfrm>
            <a:off x="539552" y="1896559"/>
            <a:ext cx="8064896" cy="22322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de-DE" sz="14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Application</a:t>
            </a:r>
            <a:endParaRPr kumimoji="0" lang="de-DE" sz="14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5979493" y="2112583"/>
            <a:ext cx="2376264" cy="1257491"/>
          </a:xfrm>
          <a:prstGeom prst="rect">
            <a:avLst/>
          </a:prstGeom>
          <a:solidFill>
            <a:srgbClr val="8E9F4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 Pipelines 2</a:t>
            </a:r>
          </a:p>
        </p:txBody>
      </p:sp>
      <p:sp>
        <p:nvSpPr>
          <p:cNvPr id="15" name="Rechteck 14"/>
          <p:cNvSpPr/>
          <p:nvPr/>
        </p:nvSpPr>
        <p:spPr>
          <a:xfrm>
            <a:off x="5872514" y="2400615"/>
            <a:ext cx="2376264" cy="1257491"/>
          </a:xfrm>
          <a:prstGeom prst="rect">
            <a:avLst/>
          </a:prstGeom>
          <a:solidFill>
            <a:srgbClr val="9DAF5D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 Pipelines 2</a:t>
            </a:r>
          </a:p>
        </p:txBody>
      </p:sp>
      <p:sp>
        <p:nvSpPr>
          <p:cNvPr id="16" name="Rechteck 15"/>
          <p:cNvSpPr/>
          <p:nvPr/>
        </p:nvSpPr>
        <p:spPr>
          <a:xfrm>
            <a:off x="963903" y="2112583"/>
            <a:ext cx="4616209" cy="1152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de-DE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Application</a:t>
            </a:r>
            <a:r>
              <a:rPr kumimoji="0" lang="de-DE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 </a:t>
            </a:r>
            <a:r>
              <a:rPr kumimoji="0" lang="de-DE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Logic</a:t>
            </a:r>
            <a:endParaRPr kumimoji="0" lang="de-DE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950606" y="3336719"/>
            <a:ext cx="4629506" cy="648072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 World Model</a:t>
            </a:r>
          </a:p>
        </p:txBody>
      </p:sp>
      <p:sp>
        <p:nvSpPr>
          <p:cNvPr id="18" name="Rechteck 17"/>
          <p:cNvSpPr/>
          <p:nvPr/>
        </p:nvSpPr>
        <p:spPr>
          <a:xfrm>
            <a:off x="5724128" y="2727300"/>
            <a:ext cx="2376264" cy="1257491"/>
          </a:xfrm>
          <a:prstGeom prst="rect">
            <a:avLst/>
          </a:prstGeom>
          <a:solidFill>
            <a:srgbClr val="B6C385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 Pipelines 1</a:t>
            </a:r>
          </a:p>
        </p:txBody>
      </p:sp>
      <p:sp>
        <p:nvSpPr>
          <p:cNvPr id="19" name="Rechteck 18"/>
          <p:cNvSpPr/>
          <p:nvPr/>
        </p:nvSpPr>
        <p:spPr>
          <a:xfrm>
            <a:off x="5863784" y="3048384"/>
            <a:ext cx="2055925" cy="265144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0" dirty="0" smtClean="0">
                <a:solidFill>
                  <a:srgbClr val="FFFFFF"/>
                </a:solidFill>
                <a:latin typeface="Arial"/>
                <a:cs typeface="Arial" pitchFamily="34" charset="0"/>
              </a:rPr>
              <a:t>Filter 1</a:t>
            </a:r>
            <a:endParaRPr kumimoji="0" lang="de-DE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539552" y="4128807"/>
            <a:ext cx="8064896" cy="16561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vert270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Arial" pitchFamily="34" charset="0"/>
              </a:rPr>
              <a:t> PE Framework</a:t>
            </a:r>
          </a:p>
        </p:txBody>
      </p:sp>
      <p:sp>
        <p:nvSpPr>
          <p:cNvPr id="21" name="Rechteck 20"/>
          <p:cNvSpPr/>
          <p:nvPr/>
        </p:nvSpPr>
        <p:spPr>
          <a:xfrm>
            <a:off x="956208" y="4344831"/>
            <a:ext cx="2391655" cy="122413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Framework</a:t>
            </a:r>
          </a:p>
        </p:txBody>
      </p:sp>
      <p:sp>
        <p:nvSpPr>
          <p:cNvPr id="22" name="Rechteck 21"/>
          <p:cNvSpPr/>
          <p:nvPr/>
        </p:nvSpPr>
        <p:spPr>
          <a:xfrm>
            <a:off x="3476489" y="4344831"/>
            <a:ext cx="2391655" cy="122413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Services</a:t>
            </a:r>
          </a:p>
        </p:txBody>
      </p:sp>
      <p:sp>
        <p:nvSpPr>
          <p:cNvPr id="23" name="Rechteck 22"/>
          <p:cNvSpPr/>
          <p:nvPr/>
        </p:nvSpPr>
        <p:spPr>
          <a:xfrm>
            <a:off x="5996769" y="4344831"/>
            <a:ext cx="2391655" cy="1224136"/>
          </a:xfrm>
          <a:prstGeom prst="rect">
            <a:avLst/>
          </a:prstGeom>
          <a:solidFill>
            <a:schemeClr val="accent3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Tools</a:t>
            </a:r>
          </a:p>
        </p:txBody>
      </p:sp>
      <p:sp>
        <p:nvSpPr>
          <p:cNvPr id="24" name="Rechteck 23"/>
          <p:cNvSpPr/>
          <p:nvPr/>
        </p:nvSpPr>
        <p:spPr>
          <a:xfrm>
            <a:off x="1043608" y="4689794"/>
            <a:ext cx="1040158" cy="8006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Pipeline Management</a:t>
            </a:r>
          </a:p>
        </p:txBody>
      </p:sp>
      <p:sp>
        <p:nvSpPr>
          <p:cNvPr id="25" name="Rechteck 24"/>
          <p:cNvSpPr/>
          <p:nvPr/>
        </p:nvSpPr>
        <p:spPr>
          <a:xfrm>
            <a:off x="2235698" y="4689794"/>
            <a:ext cx="1040158" cy="8006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Filter Management</a:t>
            </a:r>
          </a:p>
        </p:txBody>
      </p:sp>
      <p:sp>
        <p:nvSpPr>
          <p:cNvPr id="26" name="Rechteck 25"/>
          <p:cNvSpPr/>
          <p:nvPr/>
        </p:nvSpPr>
        <p:spPr>
          <a:xfrm>
            <a:off x="3531842" y="4700330"/>
            <a:ext cx="1328190" cy="8006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Diagnostic</a:t>
            </a:r>
            <a:r>
              <a:rPr kumimoji="0" lang="de-DE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 Interface</a:t>
            </a:r>
          </a:p>
        </p:txBody>
      </p:sp>
      <p:sp>
        <p:nvSpPr>
          <p:cNvPr id="27" name="Rechteck 26"/>
          <p:cNvSpPr/>
          <p:nvPr/>
        </p:nvSpPr>
        <p:spPr>
          <a:xfrm>
            <a:off x="5004048" y="4689794"/>
            <a:ext cx="792088" cy="8006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Logging</a:t>
            </a:r>
            <a:endParaRPr kumimoji="0" lang="de-DE" sz="11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6112476" y="4668895"/>
            <a:ext cx="2160240" cy="25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Image Processing</a:t>
            </a:r>
          </a:p>
        </p:txBody>
      </p:sp>
      <p:sp>
        <p:nvSpPr>
          <p:cNvPr id="29" name="Rechteck 28"/>
          <p:cNvSpPr/>
          <p:nvPr/>
        </p:nvSpPr>
        <p:spPr>
          <a:xfrm>
            <a:off x="6112476" y="4956927"/>
            <a:ext cx="2160240" cy="25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Machine</a:t>
            </a:r>
            <a:r>
              <a:rPr kumimoji="0" lang="de-DE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 Learning</a:t>
            </a:r>
          </a:p>
        </p:txBody>
      </p:sp>
      <p:sp>
        <p:nvSpPr>
          <p:cNvPr id="30" name="Rechteck 29"/>
          <p:cNvSpPr/>
          <p:nvPr/>
        </p:nvSpPr>
        <p:spPr>
          <a:xfrm>
            <a:off x="6112476" y="5242674"/>
            <a:ext cx="2160240" cy="252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 pitchFamily="34" charset="0"/>
              </a:rPr>
              <a:t>Math</a:t>
            </a:r>
            <a:endParaRPr kumimoji="0" lang="de-DE" sz="11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5863783" y="3336719"/>
            <a:ext cx="2055925" cy="265144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0" dirty="0" smtClean="0">
                <a:solidFill>
                  <a:srgbClr val="FFFFFF"/>
                </a:solidFill>
                <a:latin typeface="Arial"/>
                <a:cs typeface="Arial" pitchFamily="34" charset="0"/>
              </a:rPr>
              <a:t>Filter 2</a:t>
            </a:r>
            <a:endParaRPr kumimoji="0" lang="de-DE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2" name="Rechteck 31"/>
          <p:cNvSpPr/>
          <p:nvPr/>
        </p:nvSpPr>
        <p:spPr>
          <a:xfrm>
            <a:off x="5863783" y="3624751"/>
            <a:ext cx="2055925" cy="265144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1" kern="0" dirty="0" smtClean="0">
                <a:solidFill>
                  <a:srgbClr val="FFFFFF"/>
                </a:solidFill>
                <a:latin typeface="Arial"/>
                <a:cs typeface="Arial" pitchFamily="34" charset="0"/>
              </a:rPr>
              <a:t>Filter .. n</a:t>
            </a:r>
            <a:endParaRPr kumimoji="0" lang="de-DE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33" name="Titel 1"/>
          <p:cNvSpPr>
            <a:spLocks noGrp="1"/>
          </p:cNvSpPr>
          <p:nvPr>
            <p:ph type="title"/>
          </p:nvPr>
        </p:nvSpPr>
        <p:spPr>
          <a:xfrm>
            <a:off x="2127600" y="727200"/>
            <a:ext cx="6699600" cy="594000"/>
          </a:xfrm>
        </p:spPr>
        <p:txBody>
          <a:bodyPr/>
          <a:lstStyle/>
          <a:p>
            <a:r>
              <a:rPr lang="de-DE" dirty="0" smtClean="0"/>
              <a:t>Processing Engine Framework mit Applikation(-en)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776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14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Architektur der SW-Frameworks</a:t>
            </a:r>
          </a:p>
        </p:txBody>
      </p:sp>
      <p:sp>
        <p:nvSpPr>
          <p:cNvPr id="33" name="Titel 1"/>
          <p:cNvSpPr>
            <a:spLocks noGrp="1"/>
          </p:cNvSpPr>
          <p:nvPr>
            <p:ph type="title"/>
          </p:nvPr>
        </p:nvSpPr>
        <p:spPr>
          <a:xfrm>
            <a:off x="2127600" y="727200"/>
            <a:ext cx="6699600" cy="594000"/>
          </a:xfrm>
        </p:spPr>
        <p:txBody>
          <a:bodyPr/>
          <a:lstStyle/>
          <a:p>
            <a:r>
              <a:rPr lang="de-DE" dirty="0"/>
              <a:t>Statische SW-Architektur </a:t>
            </a:r>
            <a:r>
              <a:rPr lang="de-DE" dirty="0" smtClean="0"/>
              <a:t>von ROS</a:t>
            </a:r>
            <a:endParaRPr lang="de-DE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909" y="1700808"/>
            <a:ext cx="68484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56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Funktionen</a:t>
            </a:r>
            <a:endParaRPr lang="de-DE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795600" y="6381328"/>
            <a:ext cx="4856520" cy="342000"/>
          </a:xfrm>
        </p:spPr>
        <p:txBody>
          <a:bodyPr/>
          <a:lstStyle/>
          <a:p>
            <a:r>
              <a:rPr lang="de-DE" dirty="0" err="1" smtClean="0"/>
              <a:t>VeloxCar</a:t>
            </a:r>
            <a:endParaRPr lang="de-DE" dirty="0" smtClean="0"/>
          </a:p>
          <a:p>
            <a:r>
              <a:rPr lang="de-DE" dirty="0" smtClean="0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309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102713"/>
              </p:ext>
            </p:extLst>
          </p:nvPr>
        </p:nvGraphicFramePr>
        <p:xfrm>
          <a:off x="6516017" y="1357908"/>
          <a:ext cx="1152525" cy="332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8" name="Visio" r:id="rId3" imgW="2130357" imgH="6000480" progId="Visio.Drawing.11">
                  <p:embed/>
                </p:oleObj>
              </mc:Choice>
              <mc:Fallback>
                <p:oleObj name="Visio" r:id="rId3" imgW="2130357" imgH="6000480" progId="Visio.Drawing.11">
                  <p:embed/>
                  <p:pic>
                    <p:nvPicPr>
                      <p:cNvPr id="0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017" y="1357908"/>
                        <a:ext cx="1152525" cy="332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90" name="Picture 78" descr="\\extranet.berner-mattner.com@SSL\DavWWWRoot\projects\EC_B01\Documents\00_Projekte\01_Velox\10_Präsentation\ModellautoMarketingBilder_20150303\IMG_587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96349" y="3181812"/>
            <a:ext cx="3865844" cy="257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Feldorientierte Regelung (FOC)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16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pic>
        <p:nvPicPr>
          <p:cNvPr id="12290" name="Picture 2" descr="\\extranet.berner-mattner.com@SSL\DavWWWRoot\projects\EC_B01\Documents\00_Projekte\01_Velox\10_Präsentation\ModellautoMarketingBilder_20150303\IMG_588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7" y="1886512"/>
            <a:ext cx="3980872" cy="265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erade Verbindung mit Pfeil 10"/>
          <p:cNvCxnSpPr>
            <a:stCxn id="15" idx="6"/>
          </p:cNvCxnSpPr>
          <p:nvPr/>
        </p:nvCxnSpPr>
        <p:spPr>
          <a:xfrm flipV="1">
            <a:off x="4230638" y="2060848"/>
            <a:ext cx="2448272" cy="112096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/>
          <p:cNvSpPr/>
          <p:nvPr/>
        </p:nvSpPr>
        <p:spPr>
          <a:xfrm>
            <a:off x="1998390" y="2691130"/>
            <a:ext cx="2232248" cy="981363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6829271" y="4011941"/>
            <a:ext cx="1199113" cy="1240051"/>
          </a:xfrm>
          <a:prstGeom prst="ellipse">
            <a:avLst/>
          </a:prstGeom>
          <a:ln w="38100">
            <a:solidFill>
              <a:schemeClr val="accent2">
                <a:lumMod val="7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7" name="Objek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469910"/>
              </p:ext>
            </p:extLst>
          </p:nvPr>
        </p:nvGraphicFramePr>
        <p:xfrm>
          <a:off x="228258" y="3717032"/>
          <a:ext cx="4636622" cy="25326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9" name="Visio" r:id="rId7" imgW="10162162" imgH="5543280" progId="Visio.Drawing.11">
                  <p:embed/>
                </p:oleObj>
              </mc:Choice>
              <mc:Fallback>
                <p:oleObj name="Visio" r:id="rId7" imgW="10162162" imgH="5543280" progId="Visio.Drawing.11">
                  <p:embed/>
                  <p:pic>
                    <p:nvPicPr>
                      <p:cNvPr id="0" name="Objek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58" y="3717032"/>
                        <a:ext cx="4636622" cy="25326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Gerade Verbindung mit Pfeil 8"/>
          <p:cNvCxnSpPr>
            <a:stCxn id="16" idx="2"/>
            <a:endCxn id="17" idx="3"/>
          </p:cNvCxnSpPr>
          <p:nvPr/>
        </p:nvCxnSpPr>
        <p:spPr>
          <a:xfrm flipH="1">
            <a:off x="4864880" y="4631967"/>
            <a:ext cx="1964391" cy="351374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 bwMode="auto">
          <a:xfrm>
            <a:off x="53629" y="6197800"/>
            <a:ext cx="26282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Masterarbeit</a:t>
            </a:r>
            <a:r>
              <a:rPr lang="de-DE" sz="1400" b="0" dirty="0" smtClean="0"/>
              <a:t>: Steffen Benden</a:t>
            </a:r>
            <a:endParaRPr lang="de-DE" sz="1400" b="0" dirty="0"/>
          </a:p>
        </p:txBody>
      </p:sp>
    </p:spTree>
    <p:extLst>
      <p:ext uri="{BB962C8B-B14F-4D97-AF65-F5344CB8AC3E}">
        <p14:creationId xmlns:p14="http://schemas.microsoft.com/office/powerpoint/2010/main" val="60433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E-Antriebsregelung (FOC)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17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323528" y="1484784"/>
            <a:ext cx="8568952" cy="4895850"/>
          </a:xfrm>
        </p:spPr>
        <p:txBody>
          <a:bodyPr/>
          <a:lstStyle/>
          <a:p>
            <a:pPr lvl="2">
              <a:spcBef>
                <a:spcPct val="20000"/>
              </a:spcBef>
              <a:spcAft>
                <a:spcPts val="800"/>
              </a:spcAft>
              <a:buClr>
                <a:srgbClr val="B2B2B2"/>
              </a:buClr>
            </a:pPr>
            <a:r>
              <a:rPr lang="de-DE" dirty="0">
                <a:solidFill>
                  <a:prstClr val="black"/>
                </a:solidFill>
              </a:rPr>
              <a:t>Entwicklung einer feldorientierten Antriebsregelung für eine permanentmagnetisch erregte Synchronmaschine</a:t>
            </a:r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1793644"/>
              </p:ext>
            </p:extLst>
          </p:nvPr>
        </p:nvGraphicFramePr>
        <p:xfrm>
          <a:off x="1619672" y="3131586"/>
          <a:ext cx="5918526" cy="3053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4" name="Visio" r:id="rId3" imgW="12062838" imgH="6225846" progId="Visio.Drawing.11">
                  <p:embed/>
                </p:oleObj>
              </mc:Choice>
              <mc:Fallback>
                <p:oleObj name="Visio" r:id="rId3" imgW="12062838" imgH="622584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9672" y="3131586"/>
                        <a:ext cx="5918526" cy="30532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700808"/>
            <a:ext cx="5054340" cy="114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Gerade Verbindung 10"/>
          <p:cNvCxnSpPr/>
          <p:nvPr/>
        </p:nvCxnSpPr>
        <p:spPr>
          <a:xfrm flipH="1">
            <a:off x="1763688" y="2660820"/>
            <a:ext cx="2776069" cy="62416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4999869" y="2660820"/>
            <a:ext cx="2394223" cy="62416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/>
          <p:cNvSpPr txBox="1"/>
          <p:nvPr/>
        </p:nvSpPr>
        <p:spPr bwMode="auto">
          <a:xfrm>
            <a:off x="53629" y="6197800"/>
            <a:ext cx="26282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Masterarbeit</a:t>
            </a:r>
            <a:r>
              <a:rPr lang="de-DE" sz="1400" b="0" dirty="0" smtClean="0"/>
              <a:t>: Steffen Benden</a:t>
            </a:r>
            <a:endParaRPr lang="de-DE" sz="1400" b="0" dirty="0"/>
          </a:p>
        </p:txBody>
      </p:sp>
    </p:spTree>
    <p:extLst>
      <p:ext uri="{BB962C8B-B14F-4D97-AF65-F5344CB8AC3E}">
        <p14:creationId xmlns:p14="http://schemas.microsoft.com/office/powerpoint/2010/main" val="194024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Systematisches </a:t>
            </a:r>
            <a:r>
              <a:rPr lang="de-DE" dirty="0" err="1" smtClean="0"/>
              <a:t>Safety-Concept</a:t>
            </a:r>
            <a:r>
              <a:rPr lang="de-DE" dirty="0" smtClean="0"/>
              <a:t> für E-Antrieb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8" name="Textfeld 7"/>
          <p:cNvSpPr txBox="1"/>
          <p:nvPr/>
        </p:nvSpPr>
        <p:spPr bwMode="auto">
          <a:xfrm>
            <a:off x="59818" y="6204039"/>
            <a:ext cx="28836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de-DE" sz="1400" b="0" dirty="0" smtClean="0"/>
              <a:t>Masterarbeit: Fabian Feyerherd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566" y="1394098"/>
            <a:ext cx="2709488" cy="1409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466508"/>
            <a:ext cx="2836013" cy="285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506" y="2634644"/>
            <a:ext cx="3375175" cy="16250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sp>
        <p:nvSpPr>
          <p:cNvPr id="12" name="Rechteckiger Pfeil 11"/>
          <p:cNvSpPr/>
          <p:nvPr/>
        </p:nvSpPr>
        <p:spPr>
          <a:xfrm>
            <a:off x="1226800" y="1434493"/>
            <a:ext cx="1638300" cy="740654"/>
          </a:xfrm>
          <a:prstGeom prst="bentArrow">
            <a:avLst/>
          </a:prstGeom>
          <a:gradFill>
            <a:gsLst>
              <a:gs pos="0">
                <a:srgbClr val="FFC000"/>
              </a:gs>
              <a:gs pos="100000">
                <a:schemeClr val="bg1">
                  <a:lumMod val="95000"/>
                </a:schemeClr>
              </a:gs>
              <a:gs pos="100000">
                <a:srgbClr val="FF99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13" name="Rechteckiger Pfeil 12"/>
          <p:cNvSpPr/>
          <p:nvPr/>
        </p:nvSpPr>
        <p:spPr>
          <a:xfrm rot="5400000">
            <a:off x="6177046" y="976793"/>
            <a:ext cx="819151" cy="1819443"/>
          </a:xfrm>
          <a:prstGeom prst="bentArrow">
            <a:avLst/>
          </a:prstGeom>
          <a:gradFill>
            <a:gsLst>
              <a:gs pos="0">
                <a:srgbClr val="FFC000"/>
              </a:gs>
              <a:gs pos="100000">
                <a:schemeClr val="bg1">
                  <a:lumMod val="95000"/>
                </a:schemeClr>
              </a:gs>
              <a:gs pos="100000">
                <a:srgbClr val="FF99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smtClean="0">
              <a:solidFill>
                <a:schemeClr val="tx1"/>
              </a:solidFill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082" y="3888303"/>
            <a:ext cx="2365583" cy="246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hteckiger Pfeil 14"/>
          <p:cNvSpPr/>
          <p:nvPr/>
        </p:nvSpPr>
        <p:spPr>
          <a:xfrm rot="10800000">
            <a:off x="5818182" y="4372968"/>
            <a:ext cx="1700213" cy="1798011"/>
          </a:xfrm>
          <a:custGeom>
            <a:avLst/>
            <a:gdLst>
              <a:gd name="connsiteX0" fmla="*/ 0 w 819151"/>
              <a:gd name="connsiteY0" fmla="*/ 1819443 h 1819443"/>
              <a:gd name="connsiteX1" fmla="*/ 0 w 819151"/>
              <a:gd name="connsiteY1" fmla="*/ 460772 h 1819443"/>
              <a:gd name="connsiteX2" fmla="*/ 358379 w 819151"/>
              <a:gd name="connsiteY2" fmla="*/ 102393 h 1819443"/>
              <a:gd name="connsiteX3" fmla="*/ 614363 w 819151"/>
              <a:gd name="connsiteY3" fmla="*/ 102394 h 1819443"/>
              <a:gd name="connsiteX4" fmla="*/ 614363 w 819151"/>
              <a:gd name="connsiteY4" fmla="*/ 0 h 1819443"/>
              <a:gd name="connsiteX5" fmla="*/ 819151 w 819151"/>
              <a:gd name="connsiteY5" fmla="*/ 204788 h 1819443"/>
              <a:gd name="connsiteX6" fmla="*/ 614363 w 819151"/>
              <a:gd name="connsiteY6" fmla="*/ 409576 h 1819443"/>
              <a:gd name="connsiteX7" fmla="*/ 614363 w 819151"/>
              <a:gd name="connsiteY7" fmla="*/ 307182 h 1819443"/>
              <a:gd name="connsiteX8" fmla="*/ 358379 w 819151"/>
              <a:gd name="connsiteY8" fmla="*/ 307182 h 1819443"/>
              <a:gd name="connsiteX9" fmla="*/ 204788 w 819151"/>
              <a:gd name="connsiteY9" fmla="*/ 460773 h 1819443"/>
              <a:gd name="connsiteX10" fmla="*/ 204788 w 819151"/>
              <a:gd name="connsiteY10" fmla="*/ 1819443 h 1819443"/>
              <a:gd name="connsiteX11" fmla="*/ 0 w 819151"/>
              <a:gd name="connsiteY11" fmla="*/ 1819443 h 1819443"/>
              <a:gd name="connsiteX0" fmla="*/ 0 w 1743076"/>
              <a:gd name="connsiteY0" fmla="*/ 1819443 h 1819443"/>
              <a:gd name="connsiteX1" fmla="*/ 0 w 1743076"/>
              <a:gd name="connsiteY1" fmla="*/ 460772 h 1819443"/>
              <a:gd name="connsiteX2" fmla="*/ 358379 w 1743076"/>
              <a:gd name="connsiteY2" fmla="*/ 102393 h 1819443"/>
              <a:gd name="connsiteX3" fmla="*/ 614363 w 1743076"/>
              <a:gd name="connsiteY3" fmla="*/ 102394 h 1819443"/>
              <a:gd name="connsiteX4" fmla="*/ 614363 w 1743076"/>
              <a:gd name="connsiteY4" fmla="*/ 0 h 1819443"/>
              <a:gd name="connsiteX5" fmla="*/ 1743076 w 1743076"/>
              <a:gd name="connsiteY5" fmla="*/ 223838 h 1819443"/>
              <a:gd name="connsiteX6" fmla="*/ 614363 w 1743076"/>
              <a:gd name="connsiteY6" fmla="*/ 409576 h 1819443"/>
              <a:gd name="connsiteX7" fmla="*/ 614363 w 1743076"/>
              <a:gd name="connsiteY7" fmla="*/ 307182 h 1819443"/>
              <a:gd name="connsiteX8" fmla="*/ 358379 w 1743076"/>
              <a:gd name="connsiteY8" fmla="*/ 307182 h 1819443"/>
              <a:gd name="connsiteX9" fmla="*/ 204788 w 1743076"/>
              <a:gd name="connsiteY9" fmla="*/ 460773 h 1819443"/>
              <a:gd name="connsiteX10" fmla="*/ 204788 w 1743076"/>
              <a:gd name="connsiteY10" fmla="*/ 1819443 h 1819443"/>
              <a:gd name="connsiteX11" fmla="*/ 0 w 1743076"/>
              <a:gd name="connsiteY11" fmla="*/ 1819443 h 1819443"/>
              <a:gd name="connsiteX0" fmla="*/ 0 w 1743076"/>
              <a:gd name="connsiteY0" fmla="*/ 1819443 h 1819443"/>
              <a:gd name="connsiteX1" fmla="*/ 0 w 1743076"/>
              <a:gd name="connsiteY1" fmla="*/ 460772 h 1819443"/>
              <a:gd name="connsiteX2" fmla="*/ 358379 w 1743076"/>
              <a:gd name="connsiteY2" fmla="*/ 102393 h 1819443"/>
              <a:gd name="connsiteX3" fmla="*/ 614363 w 1743076"/>
              <a:gd name="connsiteY3" fmla="*/ 102394 h 1819443"/>
              <a:gd name="connsiteX4" fmla="*/ 614363 w 1743076"/>
              <a:gd name="connsiteY4" fmla="*/ 0 h 1819443"/>
              <a:gd name="connsiteX5" fmla="*/ 1743076 w 1743076"/>
              <a:gd name="connsiteY5" fmla="*/ 223838 h 1819443"/>
              <a:gd name="connsiteX6" fmla="*/ 1462088 w 1743076"/>
              <a:gd name="connsiteY6" fmla="*/ 409576 h 1819443"/>
              <a:gd name="connsiteX7" fmla="*/ 614363 w 1743076"/>
              <a:gd name="connsiteY7" fmla="*/ 307182 h 1819443"/>
              <a:gd name="connsiteX8" fmla="*/ 358379 w 1743076"/>
              <a:gd name="connsiteY8" fmla="*/ 307182 h 1819443"/>
              <a:gd name="connsiteX9" fmla="*/ 204788 w 1743076"/>
              <a:gd name="connsiteY9" fmla="*/ 460773 h 1819443"/>
              <a:gd name="connsiteX10" fmla="*/ 204788 w 1743076"/>
              <a:gd name="connsiteY10" fmla="*/ 1819443 h 1819443"/>
              <a:gd name="connsiteX11" fmla="*/ 0 w 1743076"/>
              <a:gd name="connsiteY11" fmla="*/ 1819443 h 1819443"/>
              <a:gd name="connsiteX0" fmla="*/ 0 w 1743076"/>
              <a:gd name="connsiteY0" fmla="*/ 1781343 h 1781343"/>
              <a:gd name="connsiteX1" fmla="*/ 0 w 1743076"/>
              <a:gd name="connsiteY1" fmla="*/ 422672 h 1781343"/>
              <a:gd name="connsiteX2" fmla="*/ 358379 w 1743076"/>
              <a:gd name="connsiteY2" fmla="*/ 64293 h 1781343"/>
              <a:gd name="connsiteX3" fmla="*/ 614363 w 1743076"/>
              <a:gd name="connsiteY3" fmla="*/ 64294 h 1781343"/>
              <a:gd name="connsiteX4" fmla="*/ 1414463 w 1743076"/>
              <a:gd name="connsiteY4" fmla="*/ 0 h 1781343"/>
              <a:gd name="connsiteX5" fmla="*/ 1743076 w 1743076"/>
              <a:gd name="connsiteY5" fmla="*/ 185738 h 1781343"/>
              <a:gd name="connsiteX6" fmla="*/ 1462088 w 1743076"/>
              <a:gd name="connsiteY6" fmla="*/ 371476 h 1781343"/>
              <a:gd name="connsiteX7" fmla="*/ 614363 w 1743076"/>
              <a:gd name="connsiteY7" fmla="*/ 269082 h 1781343"/>
              <a:gd name="connsiteX8" fmla="*/ 358379 w 1743076"/>
              <a:gd name="connsiteY8" fmla="*/ 269082 h 1781343"/>
              <a:gd name="connsiteX9" fmla="*/ 204788 w 1743076"/>
              <a:gd name="connsiteY9" fmla="*/ 422673 h 1781343"/>
              <a:gd name="connsiteX10" fmla="*/ 204788 w 1743076"/>
              <a:gd name="connsiteY10" fmla="*/ 1781343 h 1781343"/>
              <a:gd name="connsiteX11" fmla="*/ 0 w 1743076"/>
              <a:gd name="connsiteY11" fmla="*/ 1781343 h 1781343"/>
              <a:gd name="connsiteX0" fmla="*/ 0 w 1743076"/>
              <a:gd name="connsiteY0" fmla="*/ 1781343 h 1781343"/>
              <a:gd name="connsiteX1" fmla="*/ 0 w 1743076"/>
              <a:gd name="connsiteY1" fmla="*/ 422672 h 1781343"/>
              <a:gd name="connsiteX2" fmla="*/ 358379 w 1743076"/>
              <a:gd name="connsiteY2" fmla="*/ 64293 h 1781343"/>
              <a:gd name="connsiteX3" fmla="*/ 1433513 w 1743076"/>
              <a:gd name="connsiteY3" fmla="*/ 64294 h 1781343"/>
              <a:gd name="connsiteX4" fmla="*/ 1414463 w 1743076"/>
              <a:gd name="connsiteY4" fmla="*/ 0 h 1781343"/>
              <a:gd name="connsiteX5" fmla="*/ 1743076 w 1743076"/>
              <a:gd name="connsiteY5" fmla="*/ 185738 h 1781343"/>
              <a:gd name="connsiteX6" fmla="*/ 1462088 w 1743076"/>
              <a:gd name="connsiteY6" fmla="*/ 371476 h 1781343"/>
              <a:gd name="connsiteX7" fmla="*/ 614363 w 1743076"/>
              <a:gd name="connsiteY7" fmla="*/ 269082 h 1781343"/>
              <a:gd name="connsiteX8" fmla="*/ 358379 w 1743076"/>
              <a:gd name="connsiteY8" fmla="*/ 269082 h 1781343"/>
              <a:gd name="connsiteX9" fmla="*/ 204788 w 1743076"/>
              <a:gd name="connsiteY9" fmla="*/ 422673 h 1781343"/>
              <a:gd name="connsiteX10" fmla="*/ 204788 w 1743076"/>
              <a:gd name="connsiteY10" fmla="*/ 1781343 h 1781343"/>
              <a:gd name="connsiteX11" fmla="*/ 0 w 1743076"/>
              <a:gd name="connsiteY11" fmla="*/ 1781343 h 1781343"/>
              <a:gd name="connsiteX0" fmla="*/ 0 w 1743076"/>
              <a:gd name="connsiteY0" fmla="*/ 1781343 h 1781343"/>
              <a:gd name="connsiteX1" fmla="*/ 0 w 1743076"/>
              <a:gd name="connsiteY1" fmla="*/ 422672 h 1781343"/>
              <a:gd name="connsiteX2" fmla="*/ 358379 w 1743076"/>
              <a:gd name="connsiteY2" fmla="*/ 64293 h 1781343"/>
              <a:gd name="connsiteX3" fmla="*/ 1433513 w 1743076"/>
              <a:gd name="connsiteY3" fmla="*/ 64294 h 1781343"/>
              <a:gd name="connsiteX4" fmla="*/ 1414463 w 1743076"/>
              <a:gd name="connsiteY4" fmla="*/ 0 h 1781343"/>
              <a:gd name="connsiteX5" fmla="*/ 1743076 w 1743076"/>
              <a:gd name="connsiteY5" fmla="*/ 185738 h 1781343"/>
              <a:gd name="connsiteX6" fmla="*/ 1462088 w 1743076"/>
              <a:gd name="connsiteY6" fmla="*/ 371476 h 1781343"/>
              <a:gd name="connsiteX7" fmla="*/ 1462088 w 1743076"/>
              <a:gd name="connsiteY7" fmla="*/ 288132 h 1781343"/>
              <a:gd name="connsiteX8" fmla="*/ 358379 w 1743076"/>
              <a:gd name="connsiteY8" fmla="*/ 269082 h 1781343"/>
              <a:gd name="connsiteX9" fmla="*/ 204788 w 1743076"/>
              <a:gd name="connsiteY9" fmla="*/ 422673 h 1781343"/>
              <a:gd name="connsiteX10" fmla="*/ 204788 w 1743076"/>
              <a:gd name="connsiteY10" fmla="*/ 1781343 h 1781343"/>
              <a:gd name="connsiteX11" fmla="*/ 0 w 1743076"/>
              <a:gd name="connsiteY11" fmla="*/ 1781343 h 1781343"/>
              <a:gd name="connsiteX0" fmla="*/ 0 w 1743076"/>
              <a:gd name="connsiteY0" fmla="*/ 1781343 h 1781343"/>
              <a:gd name="connsiteX1" fmla="*/ 0 w 1743076"/>
              <a:gd name="connsiteY1" fmla="*/ 422672 h 1781343"/>
              <a:gd name="connsiteX2" fmla="*/ 358379 w 1743076"/>
              <a:gd name="connsiteY2" fmla="*/ 64293 h 1781343"/>
              <a:gd name="connsiteX3" fmla="*/ 1433513 w 1743076"/>
              <a:gd name="connsiteY3" fmla="*/ 64294 h 1781343"/>
              <a:gd name="connsiteX4" fmla="*/ 1414463 w 1743076"/>
              <a:gd name="connsiteY4" fmla="*/ 0 h 1781343"/>
              <a:gd name="connsiteX5" fmla="*/ 1743076 w 1743076"/>
              <a:gd name="connsiteY5" fmla="*/ 185738 h 1781343"/>
              <a:gd name="connsiteX6" fmla="*/ 1462088 w 1743076"/>
              <a:gd name="connsiteY6" fmla="*/ 371476 h 1781343"/>
              <a:gd name="connsiteX7" fmla="*/ 1462088 w 1743076"/>
              <a:gd name="connsiteY7" fmla="*/ 264320 h 1781343"/>
              <a:gd name="connsiteX8" fmla="*/ 358379 w 1743076"/>
              <a:gd name="connsiteY8" fmla="*/ 269082 h 1781343"/>
              <a:gd name="connsiteX9" fmla="*/ 204788 w 1743076"/>
              <a:gd name="connsiteY9" fmla="*/ 422673 h 1781343"/>
              <a:gd name="connsiteX10" fmla="*/ 204788 w 1743076"/>
              <a:gd name="connsiteY10" fmla="*/ 1781343 h 1781343"/>
              <a:gd name="connsiteX11" fmla="*/ 0 w 1743076"/>
              <a:gd name="connsiteY11" fmla="*/ 1781343 h 1781343"/>
              <a:gd name="connsiteX0" fmla="*/ 0 w 1743076"/>
              <a:gd name="connsiteY0" fmla="*/ 1781343 h 1781343"/>
              <a:gd name="connsiteX1" fmla="*/ 0 w 1743076"/>
              <a:gd name="connsiteY1" fmla="*/ 422672 h 1781343"/>
              <a:gd name="connsiteX2" fmla="*/ 358379 w 1743076"/>
              <a:gd name="connsiteY2" fmla="*/ 64293 h 1781343"/>
              <a:gd name="connsiteX3" fmla="*/ 1454944 w 1743076"/>
              <a:gd name="connsiteY3" fmla="*/ 78582 h 1781343"/>
              <a:gd name="connsiteX4" fmla="*/ 1414463 w 1743076"/>
              <a:gd name="connsiteY4" fmla="*/ 0 h 1781343"/>
              <a:gd name="connsiteX5" fmla="*/ 1743076 w 1743076"/>
              <a:gd name="connsiteY5" fmla="*/ 185738 h 1781343"/>
              <a:gd name="connsiteX6" fmla="*/ 1462088 w 1743076"/>
              <a:gd name="connsiteY6" fmla="*/ 371476 h 1781343"/>
              <a:gd name="connsiteX7" fmla="*/ 1462088 w 1743076"/>
              <a:gd name="connsiteY7" fmla="*/ 264320 h 1781343"/>
              <a:gd name="connsiteX8" fmla="*/ 358379 w 1743076"/>
              <a:gd name="connsiteY8" fmla="*/ 269082 h 1781343"/>
              <a:gd name="connsiteX9" fmla="*/ 204788 w 1743076"/>
              <a:gd name="connsiteY9" fmla="*/ 422673 h 1781343"/>
              <a:gd name="connsiteX10" fmla="*/ 204788 w 1743076"/>
              <a:gd name="connsiteY10" fmla="*/ 1781343 h 1781343"/>
              <a:gd name="connsiteX11" fmla="*/ 0 w 1743076"/>
              <a:gd name="connsiteY11" fmla="*/ 1781343 h 1781343"/>
              <a:gd name="connsiteX0" fmla="*/ 0 w 1743076"/>
              <a:gd name="connsiteY0" fmla="*/ 1771818 h 1771818"/>
              <a:gd name="connsiteX1" fmla="*/ 0 w 1743076"/>
              <a:gd name="connsiteY1" fmla="*/ 413147 h 1771818"/>
              <a:gd name="connsiteX2" fmla="*/ 358379 w 1743076"/>
              <a:gd name="connsiteY2" fmla="*/ 54768 h 1771818"/>
              <a:gd name="connsiteX3" fmla="*/ 1454944 w 1743076"/>
              <a:gd name="connsiteY3" fmla="*/ 69057 h 1771818"/>
              <a:gd name="connsiteX4" fmla="*/ 1445419 w 1743076"/>
              <a:gd name="connsiteY4" fmla="*/ 0 h 1771818"/>
              <a:gd name="connsiteX5" fmla="*/ 1743076 w 1743076"/>
              <a:gd name="connsiteY5" fmla="*/ 176213 h 1771818"/>
              <a:gd name="connsiteX6" fmla="*/ 1462088 w 1743076"/>
              <a:gd name="connsiteY6" fmla="*/ 361951 h 1771818"/>
              <a:gd name="connsiteX7" fmla="*/ 1462088 w 1743076"/>
              <a:gd name="connsiteY7" fmla="*/ 254795 h 1771818"/>
              <a:gd name="connsiteX8" fmla="*/ 358379 w 1743076"/>
              <a:gd name="connsiteY8" fmla="*/ 259557 h 1771818"/>
              <a:gd name="connsiteX9" fmla="*/ 204788 w 1743076"/>
              <a:gd name="connsiteY9" fmla="*/ 413148 h 1771818"/>
              <a:gd name="connsiteX10" fmla="*/ 204788 w 1743076"/>
              <a:gd name="connsiteY10" fmla="*/ 1771818 h 1771818"/>
              <a:gd name="connsiteX11" fmla="*/ 0 w 1743076"/>
              <a:gd name="connsiteY11" fmla="*/ 1771818 h 1771818"/>
              <a:gd name="connsiteX0" fmla="*/ 0 w 1743076"/>
              <a:gd name="connsiteY0" fmla="*/ 1771818 h 1771818"/>
              <a:gd name="connsiteX1" fmla="*/ 0 w 1743076"/>
              <a:gd name="connsiteY1" fmla="*/ 413147 h 1771818"/>
              <a:gd name="connsiteX2" fmla="*/ 358379 w 1743076"/>
              <a:gd name="connsiteY2" fmla="*/ 54768 h 1771818"/>
              <a:gd name="connsiteX3" fmla="*/ 1454944 w 1743076"/>
              <a:gd name="connsiteY3" fmla="*/ 69057 h 1771818"/>
              <a:gd name="connsiteX4" fmla="*/ 1454944 w 1743076"/>
              <a:gd name="connsiteY4" fmla="*/ 0 h 1771818"/>
              <a:gd name="connsiteX5" fmla="*/ 1743076 w 1743076"/>
              <a:gd name="connsiteY5" fmla="*/ 176213 h 1771818"/>
              <a:gd name="connsiteX6" fmla="*/ 1462088 w 1743076"/>
              <a:gd name="connsiteY6" fmla="*/ 361951 h 1771818"/>
              <a:gd name="connsiteX7" fmla="*/ 1462088 w 1743076"/>
              <a:gd name="connsiteY7" fmla="*/ 254795 h 1771818"/>
              <a:gd name="connsiteX8" fmla="*/ 358379 w 1743076"/>
              <a:gd name="connsiteY8" fmla="*/ 259557 h 1771818"/>
              <a:gd name="connsiteX9" fmla="*/ 204788 w 1743076"/>
              <a:gd name="connsiteY9" fmla="*/ 413148 h 1771818"/>
              <a:gd name="connsiteX10" fmla="*/ 204788 w 1743076"/>
              <a:gd name="connsiteY10" fmla="*/ 1771818 h 1771818"/>
              <a:gd name="connsiteX11" fmla="*/ 0 w 1743076"/>
              <a:gd name="connsiteY11" fmla="*/ 1771818 h 1771818"/>
              <a:gd name="connsiteX0" fmla="*/ 0 w 1743076"/>
              <a:gd name="connsiteY0" fmla="*/ 1771818 h 1771818"/>
              <a:gd name="connsiteX1" fmla="*/ 0 w 1743076"/>
              <a:gd name="connsiteY1" fmla="*/ 413147 h 1771818"/>
              <a:gd name="connsiteX2" fmla="*/ 358379 w 1743076"/>
              <a:gd name="connsiteY2" fmla="*/ 54768 h 1771818"/>
              <a:gd name="connsiteX3" fmla="*/ 1459707 w 1743076"/>
              <a:gd name="connsiteY3" fmla="*/ 57151 h 1771818"/>
              <a:gd name="connsiteX4" fmla="*/ 1454944 w 1743076"/>
              <a:gd name="connsiteY4" fmla="*/ 0 h 1771818"/>
              <a:gd name="connsiteX5" fmla="*/ 1743076 w 1743076"/>
              <a:gd name="connsiteY5" fmla="*/ 176213 h 1771818"/>
              <a:gd name="connsiteX6" fmla="*/ 1462088 w 1743076"/>
              <a:gd name="connsiteY6" fmla="*/ 361951 h 1771818"/>
              <a:gd name="connsiteX7" fmla="*/ 1462088 w 1743076"/>
              <a:gd name="connsiteY7" fmla="*/ 254795 h 1771818"/>
              <a:gd name="connsiteX8" fmla="*/ 358379 w 1743076"/>
              <a:gd name="connsiteY8" fmla="*/ 259557 h 1771818"/>
              <a:gd name="connsiteX9" fmla="*/ 204788 w 1743076"/>
              <a:gd name="connsiteY9" fmla="*/ 413148 h 1771818"/>
              <a:gd name="connsiteX10" fmla="*/ 204788 w 1743076"/>
              <a:gd name="connsiteY10" fmla="*/ 1771818 h 1771818"/>
              <a:gd name="connsiteX11" fmla="*/ 0 w 1743076"/>
              <a:gd name="connsiteY11" fmla="*/ 1771818 h 1771818"/>
              <a:gd name="connsiteX0" fmla="*/ 0 w 1743076"/>
              <a:gd name="connsiteY0" fmla="*/ 1771818 h 1771818"/>
              <a:gd name="connsiteX1" fmla="*/ 0 w 1743076"/>
              <a:gd name="connsiteY1" fmla="*/ 413147 h 1771818"/>
              <a:gd name="connsiteX2" fmla="*/ 358379 w 1743076"/>
              <a:gd name="connsiteY2" fmla="*/ 54768 h 1771818"/>
              <a:gd name="connsiteX3" fmla="*/ 1459707 w 1743076"/>
              <a:gd name="connsiteY3" fmla="*/ 52389 h 1771818"/>
              <a:gd name="connsiteX4" fmla="*/ 1454944 w 1743076"/>
              <a:gd name="connsiteY4" fmla="*/ 0 h 1771818"/>
              <a:gd name="connsiteX5" fmla="*/ 1743076 w 1743076"/>
              <a:gd name="connsiteY5" fmla="*/ 176213 h 1771818"/>
              <a:gd name="connsiteX6" fmla="*/ 1462088 w 1743076"/>
              <a:gd name="connsiteY6" fmla="*/ 361951 h 1771818"/>
              <a:gd name="connsiteX7" fmla="*/ 1462088 w 1743076"/>
              <a:gd name="connsiteY7" fmla="*/ 254795 h 1771818"/>
              <a:gd name="connsiteX8" fmla="*/ 358379 w 1743076"/>
              <a:gd name="connsiteY8" fmla="*/ 259557 h 1771818"/>
              <a:gd name="connsiteX9" fmla="*/ 204788 w 1743076"/>
              <a:gd name="connsiteY9" fmla="*/ 413148 h 1771818"/>
              <a:gd name="connsiteX10" fmla="*/ 204788 w 1743076"/>
              <a:gd name="connsiteY10" fmla="*/ 1771818 h 1771818"/>
              <a:gd name="connsiteX11" fmla="*/ 0 w 1743076"/>
              <a:gd name="connsiteY11" fmla="*/ 1771818 h 1771818"/>
              <a:gd name="connsiteX0" fmla="*/ 0 w 1743076"/>
              <a:gd name="connsiteY0" fmla="*/ 1771818 h 1771818"/>
              <a:gd name="connsiteX1" fmla="*/ 0 w 1743076"/>
              <a:gd name="connsiteY1" fmla="*/ 413147 h 1771818"/>
              <a:gd name="connsiteX2" fmla="*/ 358379 w 1743076"/>
              <a:gd name="connsiteY2" fmla="*/ 54768 h 1771818"/>
              <a:gd name="connsiteX3" fmla="*/ 1454945 w 1743076"/>
              <a:gd name="connsiteY3" fmla="*/ 59532 h 1771818"/>
              <a:gd name="connsiteX4" fmla="*/ 1454944 w 1743076"/>
              <a:gd name="connsiteY4" fmla="*/ 0 h 1771818"/>
              <a:gd name="connsiteX5" fmla="*/ 1743076 w 1743076"/>
              <a:gd name="connsiteY5" fmla="*/ 176213 h 1771818"/>
              <a:gd name="connsiteX6" fmla="*/ 1462088 w 1743076"/>
              <a:gd name="connsiteY6" fmla="*/ 361951 h 1771818"/>
              <a:gd name="connsiteX7" fmla="*/ 1462088 w 1743076"/>
              <a:gd name="connsiteY7" fmla="*/ 254795 h 1771818"/>
              <a:gd name="connsiteX8" fmla="*/ 358379 w 1743076"/>
              <a:gd name="connsiteY8" fmla="*/ 259557 h 1771818"/>
              <a:gd name="connsiteX9" fmla="*/ 204788 w 1743076"/>
              <a:gd name="connsiteY9" fmla="*/ 413148 h 1771818"/>
              <a:gd name="connsiteX10" fmla="*/ 204788 w 1743076"/>
              <a:gd name="connsiteY10" fmla="*/ 1771818 h 1771818"/>
              <a:gd name="connsiteX11" fmla="*/ 0 w 1743076"/>
              <a:gd name="connsiteY11" fmla="*/ 1771818 h 1771818"/>
              <a:gd name="connsiteX0" fmla="*/ 0 w 1743076"/>
              <a:gd name="connsiteY0" fmla="*/ 1771818 h 1771818"/>
              <a:gd name="connsiteX1" fmla="*/ 0 w 1743076"/>
              <a:gd name="connsiteY1" fmla="*/ 413147 h 1771818"/>
              <a:gd name="connsiteX2" fmla="*/ 358379 w 1743076"/>
              <a:gd name="connsiteY2" fmla="*/ 54768 h 1771818"/>
              <a:gd name="connsiteX3" fmla="*/ 1454945 w 1743076"/>
              <a:gd name="connsiteY3" fmla="*/ 59532 h 1771818"/>
              <a:gd name="connsiteX4" fmla="*/ 1454944 w 1743076"/>
              <a:gd name="connsiteY4" fmla="*/ 0 h 1771818"/>
              <a:gd name="connsiteX5" fmla="*/ 1743076 w 1743076"/>
              <a:gd name="connsiteY5" fmla="*/ 176213 h 1771818"/>
              <a:gd name="connsiteX6" fmla="*/ 1464469 w 1743076"/>
              <a:gd name="connsiteY6" fmla="*/ 328613 h 1771818"/>
              <a:gd name="connsiteX7" fmla="*/ 1462088 w 1743076"/>
              <a:gd name="connsiteY7" fmla="*/ 254795 h 1771818"/>
              <a:gd name="connsiteX8" fmla="*/ 358379 w 1743076"/>
              <a:gd name="connsiteY8" fmla="*/ 259557 h 1771818"/>
              <a:gd name="connsiteX9" fmla="*/ 204788 w 1743076"/>
              <a:gd name="connsiteY9" fmla="*/ 413148 h 1771818"/>
              <a:gd name="connsiteX10" fmla="*/ 204788 w 1743076"/>
              <a:gd name="connsiteY10" fmla="*/ 1771818 h 1771818"/>
              <a:gd name="connsiteX11" fmla="*/ 0 w 1743076"/>
              <a:gd name="connsiteY11" fmla="*/ 1771818 h 1771818"/>
              <a:gd name="connsiteX0" fmla="*/ 0 w 1743076"/>
              <a:gd name="connsiteY0" fmla="*/ 1771818 h 1771818"/>
              <a:gd name="connsiteX1" fmla="*/ 0 w 1743076"/>
              <a:gd name="connsiteY1" fmla="*/ 413147 h 1771818"/>
              <a:gd name="connsiteX2" fmla="*/ 358379 w 1743076"/>
              <a:gd name="connsiteY2" fmla="*/ 54768 h 1771818"/>
              <a:gd name="connsiteX3" fmla="*/ 1454945 w 1743076"/>
              <a:gd name="connsiteY3" fmla="*/ 59532 h 1771818"/>
              <a:gd name="connsiteX4" fmla="*/ 1454944 w 1743076"/>
              <a:gd name="connsiteY4" fmla="*/ 0 h 1771818"/>
              <a:gd name="connsiteX5" fmla="*/ 1743076 w 1743076"/>
              <a:gd name="connsiteY5" fmla="*/ 176213 h 1771818"/>
              <a:gd name="connsiteX6" fmla="*/ 1464469 w 1743076"/>
              <a:gd name="connsiteY6" fmla="*/ 328613 h 1771818"/>
              <a:gd name="connsiteX7" fmla="*/ 1466850 w 1743076"/>
              <a:gd name="connsiteY7" fmla="*/ 261939 h 1771818"/>
              <a:gd name="connsiteX8" fmla="*/ 358379 w 1743076"/>
              <a:gd name="connsiteY8" fmla="*/ 259557 h 1771818"/>
              <a:gd name="connsiteX9" fmla="*/ 204788 w 1743076"/>
              <a:gd name="connsiteY9" fmla="*/ 413148 h 1771818"/>
              <a:gd name="connsiteX10" fmla="*/ 204788 w 1743076"/>
              <a:gd name="connsiteY10" fmla="*/ 1771818 h 1771818"/>
              <a:gd name="connsiteX11" fmla="*/ 0 w 1743076"/>
              <a:gd name="connsiteY11" fmla="*/ 1771818 h 1771818"/>
              <a:gd name="connsiteX0" fmla="*/ 0 w 1743076"/>
              <a:gd name="connsiteY0" fmla="*/ 1771818 h 1771818"/>
              <a:gd name="connsiteX1" fmla="*/ 0 w 1743076"/>
              <a:gd name="connsiteY1" fmla="*/ 413147 h 1771818"/>
              <a:gd name="connsiteX2" fmla="*/ 358379 w 1743076"/>
              <a:gd name="connsiteY2" fmla="*/ 54768 h 1771818"/>
              <a:gd name="connsiteX3" fmla="*/ 1454945 w 1743076"/>
              <a:gd name="connsiteY3" fmla="*/ 66675 h 1771818"/>
              <a:gd name="connsiteX4" fmla="*/ 1454944 w 1743076"/>
              <a:gd name="connsiteY4" fmla="*/ 0 h 1771818"/>
              <a:gd name="connsiteX5" fmla="*/ 1743076 w 1743076"/>
              <a:gd name="connsiteY5" fmla="*/ 176213 h 1771818"/>
              <a:gd name="connsiteX6" fmla="*/ 1464469 w 1743076"/>
              <a:gd name="connsiteY6" fmla="*/ 328613 h 1771818"/>
              <a:gd name="connsiteX7" fmla="*/ 1466850 w 1743076"/>
              <a:gd name="connsiteY7" fmla="*/ 261939 h 1771818"/>
              <a:gd name="connsiteX8" fmla="*/ 358379 w 1743076"/>
              <a:gd name="connsiteY8" fmla="*/ 259557 h 1771818"/>
              <a:gd name="connsiteX9" fmla="*/ 204788 w 1743076"/>
              <a:gd name="connsiteY9" fmla="*/ 413148 h 1771818"/>
              <a:gd name="connsiteX10" fmla="*/ 204788 w 1743076"/>
              <a:gd name="connsiteY10" fmla="*/ 1771818 h 1771818"/>
              <a:gd name="connsiteX11" fmla="*/ 0 w 1743076"/>
              <a:gd name="connsiteY11" fmla="*/ 1771818 h 1771818"/>
              <a:gd name="connsiteX0" fmla="*/ 0 w 1700213"/>
              <a:gd name="connsiteY0" fmla="*/ 1771818 h 1771818"/>
              <a:gd name="connsiteX1" fmla="*/ 0 w 1700213"/>
              <a:gd name="connsiteY1" fmla="*/ 413147 h 1771818"/>
              <a:gd name="connsiteX2" fmla="*/ 358379 w 1700213"/>
              <a:gd name="connsiteY2" fmla="*/ 54768 h 1771818"/>
              <a:gd name="connsiteX3" fmla="*/ 1454945 w 1700213"/>
              <a:gd name="connsiteY3" fmla="*/ 66675 h 1771818"/>
              <a:gd name="connsiteX4" fmla="*/ 1454944 w 1700213"/>
              <a:gd name="connsiteY4" fmla="*/ 0 h 1771818"/>
              <a:gd name="connsiteX5" fmla="*/ 1700213 w 1700213"/>
              <a:gd name="connsiteY5" fmla="*/ 171451 h 1771818"/>
              <a:gd name="connsiteX6" fmla="*/ 1464469 w 1700213"/>
              <a:gd name="connsiteY6" fmla="*/ 328613 h 1771818"/>
              <a:gd name="connsiteX7" fmla="*/ 1466850 w 1700213"/>
              <a:gd name="connsiteY7" fmla="*/ 261939 h 1771818"/>
              <a:gd name="connsiteX8" fmla="*/ 358379 w 1700213"/>
              <a:gd name="connsiteY8" fmla="*/ 259557 h 1771818"/>
              <a:gd name="connsiteX9" fmla="*/ 204788 w 1700213"/>
              <a:gd name="connsiteY9" fmla="*/ 413148 h 1771818"/>
              <a:gd name="connsiteX10" fmla="*/ 204788 w 1700213"/>
              <a:gd name="connsiteY10" fmla="*/ 1771818 h 1771818"/>
              <a:gd name="connsiteX11" fmla="*/ 0 w 1700213"/>
              <a:gd name="connsiteY11" fmla="*/ 1771818 h 1771818"/>
              <a:gd name="connsiteX0" fmla="*/ 0 w 1700213"/>
              <a:gd name="connsiteY0" fmla="*/ 1771818 h 1771818"/>
              <a:gd name="connsiteX1" fmla="*/ 0 w 1700213"/>
              <a:gd name="connsiteY1" fmla="*/ 413147 h 1771818"/>
              <a:gd name="connsiteX2" fmla="*/ 358379 w 1700213"/>
              <a:gd name="connsiteY2" fmla="*/ 54768 h 1771818"/>
              <a:gd name="connsiteX3" fmla="*/ 1454945 w 1700213"/>
              <a:gd name="connsiteY3" fmla="*/ 66675 h 1771818"/>
              <a:gd name="connsiteX4" fmla="*/ 1454944 w 1700213"/>
              <a:gd name="connsiteY4" fmla="*/ 0 h 1771818"/>
              <a:gd name="connsiteX5" fmla="*/ 1700213 w 1700213"/>
              <a:gd name="connsiteY5" fmla="*/ 171451 h 1771818"/>
              <a:gd name="connsiteX6" fmla="*/ 1464469 w 1700213"/>
              <a:gd name="connsiteY6" fmla="*/ 328613 h 1771818"/>
              <a:gd name="connsiteX7" fmla="*/ 1464469 w 1700213"/>
              <a:gd name="connsiteY7" fmla="*/ 245270 h 1771818"/>
              <a:gd name="connsiteX8" fmla="*/ 358379 w 1700213"/>
              <a:gd name="connsiteY8" fmla="*/ 259557 h 1771818"/>
              <a:gd name="connsiteX9" fmla="*/ 204788 w 1700213"/>
              <a:gd name="connsiteY9" fmla="*/ 413148 h 1771818"/>
              <a:gd name="connsiteX10" fmla="*/ 204788 w 1700213"/>
              <a:gd name="connsiteY10" fmla="*/ 1771818 h 1771818"/>
              <a:gd name="connsiteX11" fmla="*/ 0 w 1700213"/>
              <a:gd name="connsiteY11" fmla="*/ 1771818 h 1771818"/>
              <a:gd name="connsiteX0" fmla="*/ 0 w 1700213"/>
              <a:gd name="connsiteY0" fmla="*/ 1771818 h 1771818"/>
              <a:gd name="connsiteX1" fmla="*/ 0 w 1700213"/>
              <a:gd name="connsiteY1" fmla="*/ 413147 h 1771818"/>
              <a:gd name="connsiteX2" fmla="*/ 358379 w 1700213"/>
              <a:gd name="connsiteY2" fmla="*/ 54768 h 1771818"/>
              <a:gd name="connsiteX3" fmla="*/ 1452564 w 1700213"/>
              <a:gd name="connsiteY3" fmla="*/ 80962 h 1771818"/>
              <a:gd name="connsiteX4" fmla="*/ 1454944 w 1700213"/>
              <a:gd name="connsiteY4" fmla="*/ 0 h 1771818"/>
              <a:gd name="connsiteX5" fmla="*/ 1700213 w 1700213"/>
              <a:gd name="connsiteY5" fmla="*/ 171451 h 1771818"/>
              <a:gd name="connsiteX6" fmla="*/ 1464469 w 1700213"/>
              <a:gd name="connsiteY6" fmla="*/ 328613 h 1771818"/>
              <a:gd name="connsiteX7" fmla="*/ 1464469 w 1700213"/>
              <a:gd name="connsiteY7" fmla="*/ 245270 h 1771818"/>
              <a:gd name="connsiteX8" fmla="*/ 358379 w 1700213"/>
              <a:gd name="connsiteY8" fmla="*/ 259557 h 1771818"/>
              <a:gd name="connsiteX9" fmla="*/ 204788 w 1700213"/>
              <a:gd name="connsiteY9" fmla="*/ 413148 h 1771818"/>
              <a:gd name="connsiteX10" fmla="*/ 204788 w 1700213"/>
              <a:gd name="connsiteY10" fmla="*/ 1771818 h 1771818"/>
              <a:gd name="connsiteX11" fmla="*/ 0 w 1700213"/>
              <a:gd name="connsiteY11" fmla="*/ 1771818 h 1771818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2564 w 1700213"/>
              <a:gd name="connsiteY3" fmla="*/ 95249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4469 w 1700213"/>
              <a:gd name="connsiteY6" fmla="*/ 342900 h 1786105"/>
              <a:gd name="connsiteX7" fmla="*/ 1464469 w 1700213"/>
              <a:gd name="connsiteY7" fmla="*/ 259557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2564 w 1700213"/>
              <a:gd name="connsiteY3" fmla="*/ 78581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4469 w 1700213"/>
              <a:gd name="connsiteY6" fmla="*/ 342900 h 1786105"/>
              <a:gd name="connsiteX7" fmla="*/ 1464469 w 1700213"/>
              <a:gd name="connsiteY7" fmla="*/ 259557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2564 w 1700213"/>
              <a:gd name="connsiteY3" fmla="*/ 88106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4469 w 1700213"/>
              <a:gd name="connsiteY6" fmla="*/ 342900 h 1786105"/>
              <a:gd name="connsiteX7" fmla="*/ 1464469 w 1700213"/>
              <a:gd name="connsiteY7" fmla="*/ 259557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4945 w 1700213"/>
              <a:gd name="connsiteY3" fmla="*/ 80962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4469 w 1700213"/>
              <a:gd name="connsiteY6" fmla="*/ 342900 h 1786105"/>
              <a:gd name="connsiteX7" fmla="*/ 1464469 w 1700213"/>
              <a:gd name="connsiteY7" fmla="*/ 259557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4945 w 1700213"/>
              <a:gd name="connsiteY3" fmla="*/ 80962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4469 w 1700213"/>
              <a:gd name="connsiteY6" fmla="*/ 342900 h 1786105"/>
              <a:gd name="connsiteX7" fmla="*/ 1464469 w 1700213"/>
              <a:gd name="connsiteY7" fmla="*/ 259557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47801 w 1700213"/>
              <a:gd name="connsiteY3" fmla="*/ 80962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4469 w 1700213"/>
              <a:gd name="connsiteY6" fmla="*/ 342900 h 1786105"/>
              <a:gd name="connsiteX7" fmla="*/ 1464469 w 1700213"/>
              <a:gd name="connsiteY7" fmla="*/ 259557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4944 w 1700213"/>
              <a:gd name="connsiteY3" fmla="*/ 83343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4469 w 1700213"/>
              <a:gd name="connsiteY6" fmla="*/ 342900 h 1786105"/>
              <a:gd name="connsiteX7" fmla="*/ 1464469 w 1700213"/>
              <a:gd name="connsiteY7" fmla="*/ 259557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2563 w 1700213"/>
              <a:gd name="connsiteY3" fmla="*/ 85724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4469 w 1700213"/>
              <a:gd name="connsiteY6" fmla="*/ 342900 h 1786105"/>
              <a:gd name="connsiteX7" fmla="*/ 1464469 w 1700213"/>
              <a:gd name="connsiteY7" fmla="*/ 259557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2563 w 1700213"/>
              <a:gd name="connsiteY3" fmla="*/ 85724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4469 w 1700213"/>
              <a:gd name="connsiteY6" fmla="*/ 342900 h 1786105"/>
              <a:gd name="connsiteX7" fmla="*/ 1471613 w 1700213"/>
              <a:gd name="connsiteY7" fmla="*/ 266701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2563 w 1700213"/>
              <a:gd name="connsiteY3" fmla="*/ 85724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4469 w 1700213"/>
              <a:gd name="connsiteY6" fmla="*/ 342900 h 1786105"/>
              <a:gd name="connsiteX7" fmla="*/ 1466850 w 1700213"/>
              <a:gd name="connsiteY7" fmla="*/ 285751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2563 w 1700213"/>
              <a:gd name="connsiteY3" fmla="*/ 85724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4469 w 1700213"/>
              <a:gd name="connsiteY6" fmla="*/ 342900 h 1786105"/>
              <a:gd name="connsiteX7" fmla="*/ 1464469 w 1700213"/>
              <a:gd name="connsiteY7" fmla="*/ 273844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2563 w 1700213"/>
              <a:gd name="connsiteY3" fmla="*/ 85724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6850 w 1700213"/>
              <a:gd name="connsiteY6" fmla="*/ 352425 h 1786105"/>
              <a:gd name="connsiteX7" fmla="*/ 1464469 w 1700213"/>
              <a:gd name="connsiteY7" fmla="*/ 273844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2563 w 1700213"/>
              <a:gd name="connsiteY3" fmla="*/ 85724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2087 w 1700213"/>
              <a:gd name="connsiteY6" fmla="*/ 350044 h 1786105"/>
              <a:gd name="connsiteX7" fmla="*/ 1464469 w 1700213"/>
              <a:gd name="connsiteY7" fmla="*/ 273844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4944 w 1700213"/>
              <a:gd name="connsiteY3" fmla="*/ 76199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2087 w 1700213"/>
              <a:gd name="connsiteY6" fmla="*/ 350044 h 1786105"/>
              <a:gd name="connsiteX7" fmla="*/ 1464469 w 1700213"/>
              <a:gd name="connsiteY7" fmla="*/ 273844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4944 w 1700213"/>
              <a:gd name="connsiteY3" fmla="*/ 66674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2087 w 1700213"/>
              <a:gd name="connsiteY6" fmla="*/ 350044 h 1786105"/>
              <a:gd name="connsiteX7" fmla="*/ 1464469 w 1700213"/>
              <a:gd name="connsiteY7" fmla="*/ 273844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7325 w 1700213"/>
              <a:gd name="connsiteY3" fmla="*/ 50005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2087 w 1700213"/>
              <a:gd name="connsiteY6" fmla="*/ 350044 h 1786105"/>
              <a:gd name="connsiteX7" fmla="*/ 1464469 w 1700213"/>
              <a:gd name="connsiteY7" fmla="*/ 273844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7325 w 1700213"/>
              <a:gd name="connsiteY3" fmla="*/ 59530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2087 w 1700213"/>
              <a:gd name="connsiteY6" fmla="*/ 350044 h 1786105"/>
              <a:gd name="connsiteX7" fmla="*/ 1464469 w 1700213"/>
              <a:gd name="connsiteY7" fmla="*/ 273844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57325 w 1700213"/>
              <a:gd name="connsiteY3" fmla="*/ 66673 h 1786105"/>
              <a:gd name="connsiteX4" fmla="*/ 1452563 w 1700213"/>
              <a:gd name="connsiteY4" fmla="*/ 0 h 1786105"/>
              <a:gd name="connsiteX5" fmla="*/ 1700213 w 1700213"/>
              <a:gd name="connsiteY5" fmla="*/ 185738 h 1786105"/>
              <a:gd name="connsiteX6" fmla="*/ 1462087 w 1700213"/>
              <a:gd name="connsiteY6" fmla="*/ 350044 h 1786105"/>
              <a:gd name="connsiteX7" fmla="*/ 1464469 w 1700213"/>
              <a:gd name="connsiteY7" fmla="*/ 273844 h 1786105"/>
              <a:gd name="connsiteX8" fmla="*/ 358379 w 1700213"/>
              <a:gd name="connsiteY8" fmla="*/ 273844 h 1786105"/>
              <a:gd name="connsiteX9" fmla="*/ 204788 w 1700213"/>
              <a:gd name="connsiteY9" fmla="*/ 427435 h 1786105"/>
              <a:gd name="connsiteX10" fmla="*/ 204788 w 1700213"/>
              <a:gd name="connsiteY10" fmla="*/ 1786105 h 1786105"/>
              <a:gd name="connsiteX11" fmla="*/ 0 w 1700213"/>
              <a:gd name="connsiteY11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46207 w 1700213"/>
              <a:gd name="connsiteY3" fmla="*/ 77360 h 1786105"/>
              <a:gd name="connsiteX4" fmla="*/ 1457325 w 1700213"/>
              <a:gd name="connsiteY4" fmla="*/ 66673 h 1786105"/>
              <a:gd name="connsiteX5" fmla="*/ 1452563 w 1700213"/>
              <a:gd name="connsiteY5" fmla="*/ 0 h 1786105"/>
              <a:gd name="connsiteX6" fmla="*/ 1700213 w 1700213"/>
              <a:gd name="connsiteY6" fmla="*/ 185738 h 1786105"/>
              <a:gd name="connsiteX7" fmla="*/ 1462087 w 1700213"/>
              <a:gd name="connsiteY7" fmla="*/ 350044 h 1786105"/>
              <a:gd name="connsiteX8" fmla="*/ 1464469 w 1700213"/>
              <a:gd name="connsiteY8" fmla="*/ 273844 h 1786105"/>
              <a:gd name="connsiteX9" fmla="*/ 358379 w 1700213"/>
              <a:gd name="connsiteY9" fmla="*/ 273844 h 1786105"/>
              <a:gd name="connsiteX10" fmla="*/ 204788 w 1700213"/>
              <a:gd name="connsiteY10" fmla="*/ 427435 h 1786105"/>
              <a:gd name="connsiteX11" fmla="*/ 204788 w 1700213"/>
              <a:gd name="connsiteY11" fmla="*/ 1786105 h 1786105"/>
              <a:gd name="connsiteX12" fmla="*/ 0 w 1700213"/>
              <a:gd name="connsiteY12" fmla="*/ 1786105 h 1786105"/>
              <a:gd name="connsiteX0" fmla="*/ 0 w 1700213"/>
              <a:gd name="connsiteY0" fmla="*/ 1786105 h 1786105"/>
              <a:gd name="connsiteX1" fmla="*/ 0 w 1700213"/>
              <a:gd name="connsiteY1" fmla="*/ 427434 h 1786105"/>
              <a:gd name="connsiteX2" fmla="*/ 358379 w 1700213"/>
              <a:gd name="connsiteY2" fmla="*/ 69055 h 1786105"/>
              <a:gd name="connsiteX3" fmla="*/ 1446207 w 1700213"/>
              <a:gd name="connsiteY3" fmla="*/ 70217 h 1786105"/>
              <a:gd name="connsiteX4" fmla="*/ 1457325 w 1700213"/>
              <a:gd name="connsiteY4" fmla="*/ 66673 h 1786105"/>
              <a:gd name="connsiteX5" fmla="*/ 1452563 w 1700213"/>
              <a:gd name="connsiteY5" fmla="*/ 0 h 1786105"/>
              <a:gd name="connsiteX6" fmla="*/ 1700213 w 1700213"/>
              <a:gd name="connsiteY6" fmla="*/ 185738 h 1786105"/>
              <a:gd name="connsiteX7" fmla="*/ 1462087 w 1700213"/>
              <a:gd name="connsiteY7" fmla="*/ 350044 h 1786105"/>
              <a:gd name="connsiteX8" fmla="*/ 1464469 w 1700213"/>
              <a:gd name="connsiteY8" fmla="*/ 273844 h 1786105"/>
              <a:gd name="connsiteX9" fmla="*/ 358379 w 1700213"/>
              <a:gd name="connsiteY9" fmla="*/ 273844 h 1786105"/>
              <a:gd name="connsiteX10" fmla="*/ 204788 w 1700213"/>
              <a:gd name="connsiteY10" fmla="*/ 427435 h 1786105"/>
              <a:gd name="connsiteX11" fmla="*/ 204788 w 1700213"/>
              <a:gd name="connsiteY11" fmla="*/ 1786105 h 1786105"/>
              <a:gd name="connsiteX12" fmla="*/ 0 w 1700213"/>
              <a:gd name="connsiteY12" fmla="*/ 1786105 h 1786105"/>
              <a:gd name="connsiteX0" fmla="*/ 0 w 1700213"/>
              <a:gd name="connsiteY0" fmla="*/ 1798011 h 1798011"/>
              <a:gd name="connsiteX1" fmla="*/ 0 w 1700213"/>
              <a:gd name="connsiteY1" fmla="*/ 439340 h 1798011"/>
              <a:gd name="connsiteX2" fmla="*/ 358379 w 1700213"/>
              <a:gd name="connsiteY2" fmla="*/ 80961 h 1798011"/>
              <a:gd name="connsiteX3" fmla="*/ 1446207 w 1700213"/>
              <a:gd name="connsiteY3" fmla="*/ 82123 h 1798011"/>
              <a:gd name="connsiteX4" fmla="*/ 1457325 w 1700213"/>
              <a:gd name="connsiteY4" fmla="*/ 78579 h 1798011"/>
              <a:gd name="connsiteX5" fmla="*/ 1457326 w 1700213"/>
              <a:gd name="connsiteY5" fmla="*/ 0 h 1798011"/>
              <a:gd name="connsiteX6" fmla="*/ 1700213 w 1700213"/>
              <a:gd name="connsiteY6" fmla="*/ 197644 h 1798011"/>
              <a:gd name="connsiteX7" fmla="*/ 1462087 w 1700213"/>
              <a:gd name="connsiteY7" fmla="*/ 361950 h 1798011"/>
              <a:gd name="connsiteX8" fmla="*/ 1464469 w 1700213"/>
              <a:gd name="connsiteY8" fmla="*/ 285750 h 1798011"/>
              <a:gd name="connsiteX9" fmla="*/ 358379 w 1700213"/>
              <a:gd name="connsiteY9" fmla="*/ 285750 h 1798011"/>
              <a:gd name="connsiteX10" fmla="*/ 204788 w 1700213"/>
              <a:gd name="connsiteY10" fmla="*/ 439341 h 1798011"/>
              <a:gd name="connsiteX11" fmla="*/ 204788 w 1700213"/>
              <a:gd name="connsiteY11" fmla="*/ 1798011 h 1798011"/>
              <a:gd name="connsiteX12" fmla="*/ 0 w 1700213"/>
              <a:gd name="connsiteY12" fmla="*/ 1798011 h 1798011"/>
              <a:gd name="connsiteX0" fmla="*/ 0 w 1700213"/>
              <a:gd name="connsiteY0" fmla="*/ 1798011 h 1798011"/>
              <a:gd name="connsiteX1" fmla="*/ 0 w 1700213"/>
              <a:gd name="connsiteY1" fmla="*/ 439340 h 1798011"/>
              <a:gd name="connsiteX2" fmla="*/ 358379 w 1700213"/>
              <a:gd name="connsiteY2" fmla="*/ 80961 h 1798011"/>
              <a:gd name="connsiteX3" fmla="*/ 1446207 w 1700213"/>
              <a:gd name="connsiteY3" fmla="*/ 82123 h 1798011"/>
              <a:gd name="connsiteX4" fmla="*/ 1457325 w 1700213"/>
              <a:gd name="connsiteY4" fmla="*/ 78579 h 1798011"/>
              <a:gd name="connsiteX5" fmla="*/ 1457326 w 1700213"/>
              <a:gd name="connsiteY5" fmla="*/ 0 h 1798011"/>
              <a:gd name="connsiteX6" fmla="*/ 1700213 w 1700213"/>
              <a:gd name="connsiteY6" fmla="*/ 197644 h 1798011"/>
              <a:gd name="connsiteX7" fmla="*/ 1469231 w 1700213"/>
              <a:gd name="connsiteY7" fmla="*/ 364331 h 1798011"/>
              <a:gd name="connsiteX8" fmla="*/ 1464469 w 1700213"/>
              <a:gd name="connsiteY8" fmla="*/ 285750 h 1798011"/>
              <a:gd name="connsiteX9" fmla="*/ 358379 w 1700213"/>
              <a:gd name="connsiteY9" fmla="*/ 285750 h 1798011"/>
              <a:gd name="connsiteX10" fmla="*/ 204788 w 1700213"/>
              <a:gd name="connsiteY10" fmla="*/ 439341 h 1798011"/>
              <a:gd name="connsiteX11" fmla="*/ 204788 w 1700213"/>
              <a:gd name="connsiteY11" fmla="*/ 1798011 h 1798011"/>
              <a:gd name="connsiteX12" fmla="*/ 0 w 1700213"/>
              <a:gd name="connsiteY12" fmla="*/ 1798011 h 1798011"/>
              <a:gd name="connsiteX0" fmla="*/ 0 w 1700213"/>
              <a:gd name="connsiteY0" fmla="*/ 1798011 h 1798011"/>
              <a:gd name="connsiteX1" fmla="*/ 0 w 1700213"/>
              <a:gd name="connsiteY1" fmla="*/ 439340 h 1798011"/>
              <a:gd name="connsiteX2" fmla="*/ 358379 w 1700213"/>
              <a:gd name="connsiteY2" fmla="*/ 80961 h 1798011"/>
              <a:gd name="connsiteX3" fmla="*/ 1446207 w 1700213"/>
              <a:gd name="connsiteY3" fmla="*/ 82123 h 1798011"/>
              <a:gd name="connsiteX4" fmla="*/ 1457325 w 1700213"/>
              <a:gd name="connsiteY4" fmla="*/ 78579 h 1798011"/>
              <a:gd name="connsiteX5" fmla="*/ 1457326 w 1700213"/>
              <a:gd name="connsiteY5" fmla="*/ 0 h 1798011"/>
              <a:gd name="connsiteX6" fmla="*/ 1700213 w 1700213"/>
              <a:gd name="connsiteY6" fmla="*/ 197644 h 1798011"/>
              <a:gd name="connsiteX7" fmla="*/ 1464468 w 1700213"/>
              <a:gd name="connsiteY7" fmla="*/ 364331 h 1798011"/>
              <a:gd name="connsiteX8" fmla="*/ 1464469 w 1700213"/>
              <a:gd name="connsiteY8" fmla="*/ 285750 h 1798011"/>
              <a:gd name="connsiteX9" fmla="*/ 358379 w 1700213"/>
              <a:gd name="connsiteY9" fmla="*/ 285750 h 1798011"/>
              <a:gd name="connsiteX10" fmla="*/ 204788 w 1700213"/>
              <a:gd name="connsiteY10" fmla="*/ 439341 h 1798011"/>
              <a:gd name="connsiteX11" fmla="*/ 204788 w 1700213"/>
              <a:gd name="connsiteY11" fmla="*/ 1798011 h 1798011"/>
              <a:gd name="connsiteX12" fmla="*/ 0 w 1700213"/>
              <a:gd name="connsiteY12" fmla="*/ 1798011 h 179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00213" h="1798011">
                <a:moveTo>
                  <a:pt x="0" y="1798011"/>
                </a:moveTo>
                <a:lnTo>
                  <a:pt x="0" y="439340"/>
                </a:lnTo>
                <a:cubicBezTo>
                  <a:pt x="0" y="241413"/>
                  <a:pt x="160452" y="80961"/>
                  <a:pt x="358379" y="80961"/>
                </a:cubicBezTo>
                <a:lnTo>
                  <a:pt x="1446207" y="82123"/>
                </a:lnTo>
                <a:lnTo>
                  <a:pt x="1457325" y="78579"/>
                </a:lnTo>
                <a:cubicBezTo>
                  <a:pt x="1456531" y="53179"/>
                  <a:pt x="1458120" y="25400"/>
                  <a:pt x="1457326" y="0"/>
                </a:cubicBezTo>
                <a:lnTo>
                  <a:pt x="1700213" y="197644"/>
                </a:lnTo>
                <a:lnTo>
                  <a:pt x="1464468" y="364331"/>
                </a:lnTo>
                <a:cubicBezTo>
                  <a:pt x="1463674" y="339725"/>
                  <a:pt x="1465263" y="310356"/>
                  <a:pt x="1464469" y="285750"/>
                </a:cubicBezTo>
                <a:lnTo>
                  <a:pt x="358379" y="285750"/>
                </a:lnTo>
                <a:cubicBezTo>
                  <a:pt x="273553" y="285750"/>
                  <a:pt x="204788" y="354515"/>
                  <a:pt x="204788" y="439341"/>
                </a:cubicBezTo>
                <a:lnTo>
                  <a:pt x="204788" y="1798011"/>
                </a:lnTo>
                <a:lnTo>
                  <a:pt x="0" y="1798011"/>
                </a:lnTo>
                <a:close/>
              </a:path>
            </a:pathLst>
          </a:custGeom>
          <a:gradFill>
            <a:gsLst>
              <a:gs pos="0">
                <a:srgbClr val="FFC000"/>
              </a:gs>
              <a:gs pos="100000">
                <a:schemeClr val="bg1">
                  <a:lumMod val="95000"/>
                </a:schemeClr>
              </a:gs>
              <a:gs pos="100000">
                <a:srgbClr val="FF99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 bwMode="auto">
          <a:xfrm>
            <a:off x="500548" y="2098947"/>
            <a:ext cx="167875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Architektur</a:t>
            </a:r>
            <a:endParaRPr lang="de-DE" sz="1600" dirty="0"/>
          </a:p>
        </p:txBody>
      </p:sp>
      <p:sp>
        <p:nvSpPr>
          <p:cNvPr id="17" name="Textfeld 16"/>
          <p:cNvSpPr txBox="1"/>
          <p:nvPr/>
        </p:nvSpPr>
        <p:spPr bwMode="auto">
          <a:xfrm>
            <a:off x="5676900" y="2296090"/>
            <a:ext cx="311218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 smtClean="0"/>
              <a:t>Safety</a:t>
            </a:r>
            <a:r>
              <a:rPr lang="de-DE" sz="1600" dirty="0" smtClean="0"/>
              <a:t>-Mechanismen-Auswahl</a:t>
            </a:r>
            <a:endParaRPr lang="de-DE" sz="1600" dirty="0"/>
          </a:p>
        </p:txBody>
      </p:sp>
      <p:sp>
        <p:nvSpPr>
          <p:cNvPr id="18" name="Textfeld 17"/>
          <p:cNvSpPr txBox="1"/>
          <p:nvPr/>
        </p:nvSpPr>
        <p:spPr bwMode="auto">
          <a:xfrm>
            <a:off x="6948264" y="5950327"/>
            <a:ext cx="239510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Erweiterung um</a:t>
            </a:r>
          </a:p>
          <a:p>
            <a:pPr algn="ctr"/>
            <a:r>
              <a:rPr lang="de-DE" sz="1600" dirty="0" err="1" smtClean="0"/>
              <a:t>Safety</a:t>
            </a:r>
            <a:r>
              <a:rPr lang="de-DE" sz="1600" dirty="0" smtClean="0"/>
              <a:t>-Mechanismen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5079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Implementierung und Test von </a:t>
            </a:r>
            <a:r>
              <a:rPr lang="de-DE" dirty="0" err="1" smtClean="0"/>
              <a:t>Safety</a:t>
            </a:r>
            <a:r>
              <a:rPr lang="de-DE" dirty="0" smtClean="0"/>
              <a:t>-Mechanismen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8" name="Textfeld 7"/>
          <p:cNvSpPr txBox="1"/>
          <p:nvPr/>
        </p:nvSpPr>
        <p:spPr bwMode="auto">
          <a:xfrm>
            <a:off x="53629" y="6197800"/>
            <a:ext cx="26282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de-DE" sz="1400" b="0" dirty="0" smtClean="0"/>
              <a:t>Masterarbeit: Christopher Süß</a:t>
            </a:r>
            <a:endParaRPr lang="de-DE" sz="1400" b="0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3" y="1616903"/>
            <a:ext cx="2824526" cy="13599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sp>
        <p:nvSpPr>
          <p:cNvPr id="10" name="Rechteckiger Pfeil 9"/>
          <p:cNvSpPr/>
          <p:nvPr/>
        </p:nvSpPr>
        <p:spPr>
          <a:xfrm rot="5400000">
            <a:off x="5261308" y="-2051"/>
            <a:ext cx="819151" cy="3912268"/>
          </a:xfrm>
          <a:prstGeom prst="bentArrow">
            <a:avLst/>
          </a:prstGeom>
          <a:gradFill>
            <a:gsLst>
              <a:gs pos="0">
                <a:srgbClr val="FFC000"/>
              </a:gs>
              <a:gs pos="100000">
                <a:schemeClr val="bg1">
                  <a:lumMod val="95000"/>
                </a:schemeClr>
              </a:gs>
              <a:gs pos="100000">
                <a:srgbClr val="FF99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 bwMode="auto">
          <a:xfrm>
            <a:off x="4067944" y="1778884"/>
            <a:ext cx="307179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Design</a:t>
            </a:r>
          </a:p>
          <a:p>
            <a:pPr algn="ctr"/>
            <a:r>
              <a:rPr lang="de-DE" sz="1600" dirty="0" smtClean="0"/>
              <a:t>(z.B. Range Check für Sensor)</a:t>
            </a:r>
            <a:endParaRPr lang="de-DE" sz="1600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2363660"/>
            <a:ext cx="3744416" cy="183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Grafik 12"/>
          <p:cNvPicPr/>
          <p:nvPr/>
        </p:nvPicPr>
        <p:blipFill rotWithShape="1">
          <a:blip r:embed="rId5"/>
          <a:srcRect b="64220"/>
          <a:stretch/>
        </p:blipFill>
        <p:spPr>
          <a:xfrm>
            <a:off x="323528" y="4237252"/>
            <a:ext cx="4533900" cy="776239"/>
          </a:xfrm>
          <a:prstGeom prst="rect">
            <a:avLst/>
          </a:prstGeom>
        </p:spPr>
      </p:pic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13295"/>
              </p:ext>
            </p:extLst>
          </p:nvPr>
        </p:nvGraphicFramePr>
        <p:xfrm>
          <a:off x="5212514" y="4457700"/>
          <a:ext cx="3377835" cy="2047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69" name="Visio" r:id="rId6" imgW="8304719" imgH="5037826" progId="Visio.Drawing.11">
                  <p:embed/>
                </p:oleObj>
              </mc:Choice>
              <mc:Fallback>
                <p:oleObj name="Visio" r:id="rId6" imgW="8304719" imgH="503782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2514" y="4457700"/>
                        <a:ext cx="3377835" cy="2047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hteckiger Pfeil 14"/>
          <p:cNvSpPr/>
          <p:nvPr/>
        </p:nvSpPr>
        <p:spPr>
          <a:xfrm rot="5400000" flipV="1">
            <a:off x="3080602" y="1850990"/>
            <a:ext cx="819151" cy="3230450"/>
          </a:xfrm>
          <a:prstGeom prst="bentArrow">
            <a:avLst/>
          </a:prstGeom>
          <a:gradFill>
            <a:gsLst>
              <a:gs pos="0">
                <a:srgbClr val="FFC000"/>
              </a:gs>
              <a:gs pos="100000">
                <a:schemeClr val="bg1">
                  <a:lumMod val="95000"/>
                </a:schemeClr>
              </a:gs>
              <a:gs pos="100000">
                <a:srgbClr val="FF99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 bwMode="auto">
          <a:xfrm>
            <a:off x="1365583" y="3241961"/>
            <a:ext cx="40386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Implementierung</a:t>
            </a:r>
            <a:endParaRPr lang="de-DE" sz="1600" dirty="0"/>
          </a:p>
        </p:txBody>
      </p:sp>
      <p:sp>
        <p:nvSpPr>
          <p:cNvPr id="17" name="Rechteckiger Pfeil 16"/>
          <p:cNvSpPr/>
          <p:nvPr/>
        </p:nvSpPr>
        <p:spPr>
          <a:xfrm flipV="1">
            <a:off x="1883336" y="5427235"/>
            <a:ext cx="3092741" cy="807613"/>
          </a:xfrm>
          <a:prstGeom prst="bentArrow">
            <a:avLst/>
          </a:prstGeom>
          <a:gradFill>
            <a:gsLst>
              <a:gs pos="0">
                <a:srgbClr val="FFC000"/>
              </a:gs>
              <a:gs pos="100000">
                <a:schemeClr val="bg1">
                  <a:lumMod val="95000"/>
                </a:schemeClr>
              </a:gs>
              <a:gs pos="100000">
                <a:srgbClr val="FF9900"/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dirty="0" smtClean="0">
              <a:solidFill>
                <a:schemeClr val="tx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 bwMode="auto">
          <a:xfrm>
            <a:off x="1874952" y="5282938"/>
            <a:ext cx="4038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Test</a:t>
            </a:r>
          </a:p>
          <a:p>
            <a:pPr algn="ctr"/>
            <a:r>
              <a:rPr lang="de-DE" sz="1600" dirty="0" smtClean="0"/>
              <a:t>(Fehler- Injektion)</a:t>
            </a:r>
            <a:endParaRPr lang="de-DE" sz="1600" dirty="0"/>
          </a:p>
        </p:txBody>
      </p:sp>
      <p:sp>
        <p:nvSpPr>
          <p:cNvPr id="19" name="Textfeld 18"/>
          <p:cNvSpPr txBox="1"/>
          <p:nvPr/>
        </p:nvSpPr>
        <p:spPr bwMode="auto">
          <a:xfrm>
            <a:off x="281412" y="1278350"/>
            <a:ext cx="32038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de-DE" sz="1600" dirty="0" err="1" smtClean="0"/>
              <a:t>Safety</a:t>
            </a:r>
            <a:r>
              <a:rPr lang="de-DE" sz="1600" dirty="0" smtClean="0"/>
              <a:t>-Mechanismen Auswahl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5522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6" grpId="0"/>
      <p:bldP spid="17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Einführung, Motivation und Ziele</a:t>
            </a:r>
            <a:endParaRPr lang="de-DE" dirty="0" smtClean="0"/>
          </a:p>
          <a:p>
            <a:r>
              <a:rPr lang="de-DE" dirty="0" smtClean="0"/>
              <a:t>Systemarchitektur</a:t>
            </a:r>
          </a:p>
          <a:p>
            <a:r>
              <a:rPr lang="de-DE" dirty="0" smtClean="0"/>
              <a:t>Architektur der SW Frameworks</a:t>
            </a:r>
          </a:p>
          <a:p>
            <a:r>
              <a:rPr lang="de-DE" dirty="0" smtClean="0"/>
              <a:t>Funktionen</a:t>
            </a:r>
          </a:p>
          <a:p>
            <a:r>
              <a:rPr lang="de-DE" dirty="0" smtClean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7597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Fahrspurerkennung und Querregelung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8312-E60D-4B8D-85EF-DE7EC0F83F3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4211960" y="1628775"/>
            <a:ext cx="4608512" cy="1800225"/>
          </a:xfrm>
        </p:spPr>
        <p:txBody>
          <a:bodyPr/>
          <a:lstStyle/>
          <a:p>
            <a:pPr lvl="1"/>
            <a:endParaRPr lang="de-DE" dirty="0" smtClean="0"/>
          </a:p>
          <a:p>
            <a:pPr lvl="1">
              <a:spcBef>
                <a:spcPts val="1800"/>
              </a:spcBef>
              <a:spcAft>
                <a:spcPts val="800"/>
              </a:spcAft>
            </a:pPr>
            <a:r>
              <a:rPr lang="de-DE" b="0" dirty="0">
                <a:solidFill>
                  <a:schemeClr val="tx1"/>
                </a:solidFill>
              </a:rPr>
              <a:t>Fahrspurerkennung</a:t>
            </a:r>
          </a:p>
          <a:p>
            <a:pPr lvl="2"/>
            <a:r>
              <a:rPr lang="de-DE" dirty="0" smtClean="0"/>
              <a:t>Fahrspurklassifizierung aus Kamerabilddaten</a:t>
            </a:r>
          </a:p>
          <a:p>
            <a:pPr lvl="2"/>
            <a:r>
              <a:rPr lang="de-DE" dirty="0" smtClean="0"/>
              <a:t>Ermittlung des relativen Positionsfehlers: Querabweichung und Kurswinkelfehler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10" name="Datumsplatzhalter 5"/>
          <p:cNvSpPr>
            <a:spLocks noGrp="1"/>
          </p:cNvSpPr>
          <p:nvPr>
            <p:ph type="dt" sz="half" idx="10"/>
          </p:nvPr>
        </p:nvSpPr>
        <p:spPr>
          <a:xfrm>
            <a:off x="918000" y="6530400"/>
            <a:ext cx="7909200" cy="327600"/>
          </a:xfrm>
        </p:spPr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11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647096" y="6530400"/>
            <a:ext cx="2895600" cy="327600"/>
          </a:xfrm>
        </p:spPr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graphicFrame>
        <p:nvGraphicFramePr>
          <p:cNvPr id="37" name="Objek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181908"/>
              </p:ext>
            </p:extLst>
          </p:nvPr>
        </p:nvGraphicFramePr>
        <p:xfrm>
          <a:off x="251520" y="1944365"/>
          <a:ext cx="3757613" cy="368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08" name="Visio" r:id="rId3" imgW="3757849" imgH="3689140" progId="Visio.Drawing.11">
                  <p:embed/>
                </p:oleObj>
              </mc:Choice>
              <mc:Fallback>
                <p:oleObj name="Visio" r:id="rId3" imgW="3757849" imgH="36891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520" y="1944365"/>
                        <a:ext cx="3757613" cy="368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platzhalter 5"/>
          <p:cNvSpPr txBox="1">
            <a:spLocks/>
          </p:cNvSpPr>
          <p:nvPr/>
        </p:nvSpPr>
        <p:spPr>
          <a:xfrm>
            <a:off x="4211960" y="3789040"/>
            <a:ext cx="4608512" cy="18867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lnSpc>
                <a:spcPct val="95000"/>
              </a:lnSpc>
              <a:spcBef>
                <a:spcPts val="432"/>
              </a:spcBef>
              <a:spcAft>
                <a:spcPts val="0"/>
              </a:spcAft>
              <a:buClr>
                <a:schemeClr val="bg2"/>
              </a:buClr>
              <a:buFont typeface="Arial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2pPr>
            <a:lvl3pPr marL="356400" indent="-144000" algn="l" defTabSz="914400" rtl="0" eaLnBrk="1" latinLnBrk="0" hangingPunct="1">
              <a:spcBef>
                <a:spcPts val="360"/>
              </a:spcBef>
              <a:spcAft>
                <a:spcPts val="420"/>
              </a:spcAft>
              <a:buClr>
                <a:schemeClr val="bg2"/>
              </a:buClr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33600" indent="-126000" algn="l" defTabSz="914400" rtl="0" eaLnBrk="1" latinLnBrk="0" hangingPunct="1">
              <a:spcBef>
                <a:spcPts val="336"/>
              </a:spcBef>
              <a:spcAft>
                <a:spcPts val="54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864000" indent="-176400" algn="l" defTabSz="914400" rtl="0" eaLnBrk="1" latinLnBrk="0" hangingPunct="1">
              <a:spcBef>
                <a:spcPts val="312"/>
              </a:spcBef>
              <a:spcAft>
                <a:spcPts val="468"/>
              </a:spcAft>
              <a:buFont typeface="Symbol" panose="05050102010706020507" pitchFamily="18" charset="2"/>
              <a:buChar char="-"/>
              <a:defRPr sz="1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800"/>
              </a:spcBef>
              <a:spcAft>
                <a:spcPts val="800"/>
              </a:spcAft>
            </a:pPr>
            <a:r>
              <a:rPr lang="de-DE" b="0" dirty="0">
                <a:solidFill>
                  <a:schemeClr val="tx1"/>
                </a:solidFill>
              </a:rPr>
              <a:t>Querregelung</a:t>
            </a:r>
          </a:p>
          <a:p>
            <a:pPr lvl="2"/>
            <a:r>
              <a:rPr lang="de-DE" dirty="0" smtClean="0"/>
              <a:t>Erhält relativen Positionsfehler von optischer Fahrspurerkennung</a:t>
            </a:r>
          </a:p>
          <a:p>
            <a:pPr lvl="2"/>
            <a:r>
              <a:rPr lang="de-DE" dirty="0" smtClean="0"/>
              <a:t>Beeinflusst die Querdynamik des Fahrzeugs über Vorgabe des Lenkwinkels</a:t>
            </a:r>
          </a:p>
          <a:p>
            <a:pPr lvl="2"/>
            <a:r>
              <a:rPr lang="de-DE" dirty="0" smtClean="0"/>
              <a:t>Soll Positionsfehler minimieren </a:t>
            </a:r>
            <a:r>
              <a:rPr lang="de-DE" dirty="0" smtClean="0">
                <a:sym typeface="Wingdings" panose="05000000000000000000" pitchFamily="2" charset="2"/>
              </a:rPr>
              <a:t></a:t>
            </a:r>
            <a:r>
              <a:rPr lang="de-DE" dirty="0" smtClean="0"/>
              <a:t> Spurhaltung</a:t>
            </a:r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23" name="Textfeld 22"/>
          <p:cNvSpPr txBox="1"/>
          <p:nvPr/>
        </p:nvSpPr>
        <p:spPr bwMode="auto">
          <a:xfrm>
            <a:off x="53629" y="6197800"/>
            <a:ext cx="262823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Masterarbeit</a:t>
            </a:r>
            <a:r>
              <a:rPr lang="de-DE" sz="1400" b="0" dirty="0" smtClean="0"/>
              <a:t>: Albrecht Arndt</a:t>
            </a:r>
            <a:endParaRPr lang="de-DE" sz="1400" b="0" dirty="0"/>
          </a:p>
        </p:txBody>
      </p:sp>
    </p:spTree>
    <p:extLst>
      <p:ext uri="{BB962C8B-B14F-4D97-AF65-F5344CB8AC3E}">
        <p14:creationId xmlns:p14="http://schemas.microsoft.com/office/powerpoint/2010/main" val="252588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Fahrspurerkennung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8312-E60D-4B8D-85EF-DE7EC0F83F3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8" name="Datumsplatzhalter 5"/>
          <p:cNvSpPr>
            <a:spLocks noGrp="1"/>
          </p:cNvSpPr>
          <p:nvPr>
            <p:ph type="dt" sz="half" idx="10"/>
          </p:nvPr>
        </p:nvSpPr>
        <p:spPr>
          <a:xfrm>
            <a:off x="918000" y="6530400"/>
            <a:ext cx="7909200" cy="327600"/>
          </a:xfrm>
        </p:spPr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9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647096" y="6530400"/>
            <a:ext cx="2895600" cy="327600"/>
          </a:xfrm>
        </p:spPr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765476"/>
              </p:ext>
            </p:extLst>
          </p:nvPr>
        </p:nvGraphicFramePr>
        <p:xfrm>
          <a:off x="2592701" y="2416500"/>
          <a:ext cx="6443796" cy="2236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5" name="Visio" r:id="rId3" imgW="8219332" imgH="2562045" progId="Visio.Drawing.11">
                  <p:embed/>
                </p:oleObj>
              </mc:Choice>
              <mc:Fallback>
                <p:oleObj name="Visio" r:id="rId3" imgW="8219332" imgH="2562045" progId="Visio.Drawing.11">
                  <p:embed/>
                  <p:pic>
                    <p:nvPicPr>
                      <p:cNvPr id="0" name="Objek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2701" y="2416500"/>
                        <a:ext cx="6443796" cy="22366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feld 9"/>
          <p:cNvSpPr txBox="1"/>
          <p:nvPr/>
        </p:nvSpPr>
        <p:spPr bwMode="auto">
          <a:xfrm>
            <a:off x="53628" y="6197800"/>
            <a:ext cx="39423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Masterarbeit</a:t>
            </a:r>
            <a:r>
              <a:rPr lang="de-DE" sz="1400" b="0" dirty="0" smtClean="0"/>
              <a:t>: Albrecht Arndt / Patrick Kniest</a:t>
            </a:r>
            <a:endParaRPr lang="de-DE" sz="1400" b="0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107505" y="1916832"/>
            <a:ext cx="2808311" cy="3528392"/>
            <a:chOff x="526996" y="1340768"/>
            <a:chExt cx="4031960" cy="4968552"/>
          </a:xfrm>
        </p:grpSpPr>
        <p:graphicFrame>
          <p:nvGraphicFramePr>
            <p:cNvPr id="12" name="Objek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54765063"/>
                </p:ext>
              </p:extLst>
            </p:nvPr>
          </p:nvGraphicFramePr>
          <p:xfrm>
            <a:off x="1585988" y="2636911"/>
            <a:ext cx="2193924" cy="3535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6" name="Visio" r:id="rId5" imgW="22397126" imgH="36110982" progId="Visio.Drawing.11">
                    <p:embed/>
                  </p:oleObj>
                </mc:Choice>
                <mc:Fallback>
                  <p:oleObj name="Visio" r:id="rId5" imgW="22397126" imgH="36110982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85988" y="2636911"/>
                          <a:ext cx="2193924" cy="35353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3" name="Gerade Verbindung 12"/>
            <p:cNvCxnSpPr/>
            <p:nvPr/>
          </p:nvCxnSpPr>
          <p:spPr>
            <a:xfrm flipH="1" flipV="1">
              <a:off x="2267744" y="1340768"/>
              <a:ext cx="720080" cy="49685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 flipH="1" flipV="1">
              <a:off x="526996" y="1628800"/>
              <a:ext cx="3600400" cy="3600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ihandform 14"/>
            <p:cNvSpPr/>
            <p:nvPr/>
          </p:nvSpPr>
          <p:spPr>
            <a:xfrm>
              <a:off x="755576" y="2223160"/>
              <a:ext cx="2014645" cy="3596640"/>
            </a:xfrm>
            <a:custGeom>
              <a:avLst/>
              <a:gdLst>
                <a:gd name="connsiteX0" fmla="*/ 2034540 w 2064182"/>
                <a:gd name="connsiteY0" fmla="*/ 3886200 h 3886200"/>
                <a:gd name="connsiteX1" fmla="*/ 1783080 w 2064182"/>
                <a:gd name="connsiteY1" fmla="*/ 2308860 h 3886200"/>
                <a:gd name="connsiteX2" fmla="*/ 0 w 2064182"/>
                <a:gd name="connsiteY2" fmla="*/ 0 h 3886200"/>
                <a:gd name="connsiteX0" fmla="*/ 2034540 w 2046842"/>
                <a:gd name="connsiteY0" fmla="*/ 3886200 h 3886200"/>
                <a:gd name="connsiteX1" fmla="*/ 1676400 w 2046842"/>
                <a:gd name="connsiteY1" fmla="*/ 1844040 h 3886200"/>
                <a:gd name="connsiteX2" fmla="*/ 0 w 2046842"/>
                <a:gd name="connsiteY2" fmla="*/ 0 h 3886200"/>
                <a:gd name="connsiteX0" fmla="*/ 2034540 w 2045714"/>
                <a:gd name="connsiteY0" fmla="*/ 3886200 h 3886200"/>
                <a:gd name="connsiteX1" fmla="*/ 1676400 w 2045714"/>
                <a:gd name="connsiteY1" fmla="*/ 1844040 h 3886200"/>
                <a:gd name="connsiteX2" fmla="*/ 0 w 2045714"/>
                <a:gd name="connsiteY2" fmla="*/ 0 h 3886200"/>
                <a:gd name="connsiteX0" fmla="*/ 2034540 w 2034540"/>
                <a:gd name="connsiteY0" fmla="*/ 3886200 h 3886200"/>
                <a:gd name="connsiteX1" fmla="*/ 1676400 w 2034540"/>
                <a:gd name="connsiteY1" fmla="*/ 1844040 h 3886200"/>
                <a:gd name="connsiteX2" fmla="*/ 0 w 2034540"/>
                <a:gd name="connsiteY2" fmla="*/ 0 h 3886200"/>
                <a:gd name="connsiteX0" fmla="*/ 2034540 w 2034540"/>
                <a:gd name="connsiteY0" fmla="*/ 3886200 h 3886200"/>
                <a:gd name="connsiteX1" fmla="*/ 1676400 w 2034540"/>
                <a:gd name="connsiteY1" fmla="*/ 1844040 h 3886200"/>
                <a:gd name="connsiteX2" fmla="*/ 0 w 2034540"/>
                <a:gd name="connsiteY2" fmla="*/ 0 h 3886200"/>
                <a:gd name="connsiteX0" fmla="*/ 2065020 w 2065020"/>
                <a:gd name="connsiteY0" fmla="*/ 3878580 h 3878580"/>
                <a:gd name="connsiteX1" fmla="*/ 1706880 w 2065020"/>
                <a:gd name="connsiteY1" fmla="*/ 1836420 h 3878580"/>
                <a:gd name="connsiteX2" fmla="*/ 0 w 2065020"/>
                <a:gd name="connsiteY2" fmla="*/ 0 h 3878580"/>
                <a:gd name="connsiteX0" fmla="*/ 2026920 w 2026920"/>
                <a:gd name="connsiteY0" fmla="*/ 4099560 h 4099560"/>
                <a:gd name="connsiteX1" fmla="*/ 1668780 w 2026920"/>
                <a:gd name="connsiteY1" fmla="*/ 2057400 h 4099560"/>
                <a:gd name="connsiteX2" fmla="*/ 0 w 2026920"/>
                <a:gd name="connsiteY2" fmla="*/ 0 h 4099560"/>
                <a:gd name="connsiteX0" fmla="*/ 2141220 w 2141220"/>
                <a:gd name="connsiteY0" fmla="*/ 4053840 h 4053840"/>
                <a:gd name="connsiteX1" fmla="*/ 1783080 w 2141220"/>
                <a:gd name="connsiteY1" fmla="*/ 2011680 h 4053840"/>
                <a:gd name="connsiteX2" fmla="*/ 0 w 2141220"/>
                <a:gd name="connsiteY2" fmla="*/ 0 h 4053840"/>
                <a:gd name="connsiteX0" fmla="*/ 2141220 w 2141220"/>
                <a:gd name="connsiteY0" fmla="*/ 4053840 h 4053840"/>
                <a:gd name="connsiteX1" fmla="*/ 1783080 w 2141220"/>
                <a:gd name="connsiteY1" fmla="*/ 2011680 h 4053840"/>
                <a:gd name="connsiteX2" fmla="*/ 0 w 2141220"/>
                <a:gd name="connsiteY2" fmla="*/ 0 h 4053840"/>
                <a:gd name="connsiteX0" fmla="*/ 2209800 w 2209800"/>
                <a:gd name="connsiteY0" fmla="*/ 3878580 h 3878580"/>
                <a:gd name="connsiteX1" fmla="*/ 1851660 w 2209800"/>
                <a:gd name="connsiteY1" fmla="*/ 1836420 h 3878580"/>
                <a:gd name="connsiteX2" fmla="*/ 0 w 2209800"/>
                <a:gd name="connsiteY2" fmla="*/ 0 h 3878580"/>
                <a:gd name="connsiteX0" fmla="*/ 2209800 w 2209800"/>
                <a:gd name="connsiteY0" fmla="*/ 3878580 h 3878580"/>
                <a:gd name="connsiteX1" fmla="*/ 1851660 w 2209800"/>
                <a:gd name="connsiteY1" fmla="*/ 1836420 h 3878580"/>
                <a:gd name="connsiteX2" fmla="*/ 0 w 2209800"/>
                <a:gd name="connsiteY2" fmla="*/ 0 h 3878580"/>
                <a:gd name="connsiteX0" fmla="*/ 2026920 w 2026920"/>
                <a:gd name="connsiteY0" fmla="*/ 3703320 h 3703320"/>
                <a:gd name="connsiteX1" fmla="*/ 1668780 w 2026920"/>
                <a:gd name="connsiteY1" fmla="*/ 1661160 h 3703320"/>
                <a:gd name="connsiteX2" fmla="*/ 0 w 2026920"/>
                <a:gd name="connsiteY2" fmla="*/ 0 h 3703320"/>
                <a:gd name="connsiteX0" fmla="*/ 2026920 w 2026920"/>
                <a:gd name="connsiteY0" fmla="*/ 3703320 h 3703320"/>
                <a:gd name="connsiteX1" fmla="*/ 1584960 w 2026920"/>
                <a:gd name="connsiteY1" fmla="*/ 1699260 h 3703320"/>
                <a:gd name="connsiteX2" fmla="*/ 0 w 2026920"/>
                <a:gd name="connsiteY2" fmla="*/ 0 h 3703320"/>
                <a:gd name="connsiteX0" fmla="*/ 2026920 w 2026920"/>
                <a:gd name="connsiteY0" fmla="*/ 3703320 h 3703320"/>
                <a:gd name="connsiteX1" fmla="*/ 1584960 w 2026920"/>
                <a:gd name="connsiteY1" fmla="*/ 1699260 h 3703320"/>
                <a:gd name="connsiteX2" fmla="*/ 0 w 2026920"/>
                <a:gd name="connsiteY2" fmla="*/ 0 h 3703320"/>
                <a:gd name="connsiteX0" fmla="*/ 2026920 w 2026920"/>
                <a:gd name="connsiteY0" fmla="*/ 3703320 h 3703320"/>
                <a:gd name="connsiteX1" fmla="*/ 1584960 w 2026920"/>
                <a:gd name="connsiteY1" fmla="*/ 1699260 h 3703320"/>
                <a:gd name="connsiteX2" fmla="*/ 0 w 2026920"/>
                <a:gd name="connsiteY2" fmla="*/ 0 h 3703320"/>
                <a:gd name="connsiteX0" fmla="*/ 2026920 w 2026920"/>
                <a:gd name="connsiteY0" fmla="*/ 3703320 h 3703320"/>
                <a:gd name="connsiteX1" fmla="*/ 1630680 w 2026920"/>
                <a:gd name="connsiteY1" fmla="*/ 1600200 h 3703320"/>
                <a:gd name="connsiteX2" fmla="*/ 0 w 2026920"/>
                <a:gd name="connsiteY2" fmla="*/ 0 h 3703320"/>
                <a:gd name="connsiteX0" fmla="*/ 2026920 w 2026920"/>
                <a:gd name="connsiteY0" fmla="*/ 3703320 h 3703320"/>
                <a:gd name="connsiteX1" fmla="*/ 1630680 w 2026920"/>
                <a:gd name="connsiteY1" fmla="*/ 1600200 h 3703320"/>
                <a:gd name="connsiteX2" fmla="*/ 0 w 2026920"/>
                <a:gd name="connsiteY2" fmla="*/ 0 h 3703320"/>
                <a:gd name="connsiteX0" fmla="*/ 2026920 w 2026920"/>
                <a:gd name="connsiteY0" fmla="*/ 3703320 h 3703320"/>
                <a:gd name="connsiteX1" fmla="*/ 1630680 w 2026920"/>
                <a:gd name="connsiteY1" fmla="*/ 1600200 h 3703320"/>
                <a:gd name="connsiteX2" fmla="*/ 0 w 2026920"/>
                <a:gd name="connsiteY2" fmla="*/ 0 h 3703320"/>
                <a:gd name="connsiteX0" fmla="*/ 1935480 w 1935480"/>
                <a:gd name="connsiteY0" fmla="*/ 3695700 h 3695700"/>
                <a:gd name="connsiteX1" fmla="*/ 1630680 w 1935480"/>
                <a:gd name="connsiteY1" fmla="*/ 1600200 h 3695700"/>
                <a:gd name="connsiteX2" fmla="*/ 0 w 1935480"/>
                <a:gd name="connsiteY2" fmla="*/ 0 h 3695700"/>
                <a:gd name="connsiteX0" fmla="*/ 1935480 w 1967790"/>
                <a:gd name="connsiteY0" fmla="*/ 3695700 h 3695700"/>
                <a:gd name="connsiteX1" fmla="*/ 1630680 w 1967790"/>
                <a:gd name="connsiteY1" fmla="*/ 1600200 h 3695700"/>
                <a:gd name="connsiteX2" fmla="*/ 0 w 1967790"/>
                <a:gd name="connsiteY2" fmla="*/ 0 h 3695700"/>
                <a:gd name="connsiteX0" fmla="*/ 1935480 w 1967790"/>
                <a:gd name="connsiteY0" fmla="*/ 3695700 h 3695700"/>
                <a:gd name="connsiteX1" fmla="*/ 1630680 w 1967790"/>
                <a:gd name="connsiteY1" fmla="*/ 1600200 h 3695700"/>
                <a:gd name="connsiteX2" fmla="*/ 0 w 1967790"/>
                <a:gd name="connsiteY2" fmla="*/ 0 h 3695700"/>
                <a:gd name="connsiteX0" fmla="*/ 1981200 w 2014645"/>
                <a:gd name="connsiteY0" fmla="*/ 3596640 h 3596640"/>
                <a:gd name="connsiteX1" fmla="*/ 1676400 w 2014645"/>
                <a:gd name="connsiteY1" fmla="*/ 1501140 h 3596640"/>
                <a:gd name="connsiteX2" fmla="*/ 0 w 2014645"/>
                <a:gd name="connsiteY2" fmla="*/ 0 h 35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4645" h="3596640">
                  <a:moveTo>
                    <a:pt x="1981200" y="3596640"/>
                  </a:moveTo>
                  <a:cubicBezTo>
                    <a:pt x="2063115" y="2872740"/>
                    <a:pt x="2006600" y="2100580"/>
                    <a:pt x="1676400" y="1501140"/>
                  </a:cubicBezTo>
                  <a:cubicBezTo>
                    <a:pt x="1346200" y="901700"/>
                    <a:pt x="904875" y="464820"/>
                    <a:pt x="0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Bogen 30"/>
            <p:cNvSpPr/>
            <p:nvPr/>
          </p:nvSpPr>
          <p:spPr>
            <a:xfrm rot="17314491">
              <a:off x="1551327" y="2060810"/>
              <a:ext cx="798066" cy="581463"/>
            </a:xfrm>
            <a:custGeom>
              <a:avLst/>
              <a:gdLst>
                <a:gd name="connsiteX0" fmla="*/ 702078 w 1404156"/>
                <a:gd name="connsiteY0" fmla="*/ 0 h 137965"/>
                <a:gd name="connsiteX1" fmla="*/ 1404156 w 1404156"/>
                <a:gd name="connsiteY1" fmla="*/ 68983 h 137965"/>
                <a:gd name="connsiteX2" fmla="*/ 702078 w 1404156"/>
                <a:gd name="connsiteY2" fmla="*/ 68983 h 137965"/>
                <a:gd name="connsiteX3" fmla="*/ 702078 w 1404156"/>
                <a:gd name="connsiteY3" fmla="*/ 0 h 137965"/>
                <a:gd name="connsiteX0" fmla="*/ 702078 w 1404156"/>
                <a:gd name="connsiteY0" fmla="*/ 0 h 137965"/>
                <a:gd name="connsiteX1" fmla="*/ 1404156 w 1404156"/>
                <a:gd name="connsiteY1" fmla="*/ 68983 h 137965"/>
                <a:gd name="connsiteX0" fmla="*/ 91440 w 793518"/>
                <a:gd name="connsiteY0" fmla="*/ 594360 h 663343"/>
                <a:gd name="connsiteX1" fmla="*/ 793518 w 793518"/>
                <a:gd name="connsiteY1" fmla="*/ 663343 h 663343"/>
                <a:gd name="connsiteX2" fmla="*/ 91440 w 793518"/>
                <a:gd name="connsiteY2" fmla="*/ 663343 h 663343"/>
                <a:gd name="connsiteX3" fmla="*/ 91440 w 793518"/>
                <a:gd name="connsiteY3" fmla="*/ 594360 h 663343"/>
                <a:gd name="connsiteX0" fmla="*/ 0 w 793518"/>
                <a:gd name="connsiteY0" fmla="*/ 0 h 663343"/>
                <a:gd name="connsiteX1" fmla="*/ 793518 w 793518"/>
                <a:gd name="connsiteY1" fmla="*/ 663343 h 663343"/>
                <a:gd name="connsiteX0" fmla="*/ 91440 w 793518"/>
                <a:gd name="connsiteY0" fmla="*/ 594360 h 663343"/>
                <a:gd name="connsiteX1" fmla="*/ 793518 w 793518"/>
                <a:gd name="connsiteY1" fmla="*/ 663343 h 663343"/>
                <a:gd name="connsiteX2" fmla="*/ 91440 w 793518"/>
                <a:gd name="connsiteY2" fmla="*/ 663343 h 663343"/>
                <a:gd name="connsiteX3" fmla="*/ 91440 w 793518"/>
                <a:gd name="connsiteY3" fmla="*/ 594360 h 663343"/>
                <a:gd name="connsiteX0" fmla="*/ 0 w 793518"/>
                <a:gd name="connsiteY0" fmla="*/ 0 h 663343"/>
                <a:gd name="connsiteX1" fmla="*/ 793518 w 793518"/>
                <a:gd name="connsiteY1" fmla="*/ 663343 h 663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518" h="663343" stroke="0" extrusionOk="0">
                  <a:moveTo>
                    <a:pt x="91440" y="594360"/>
                  </a:moveTo>
                  <a:cubicBezTo>
                    <a:pt x="479187" y="594360"/>
                    <a:pt x="793518" y="625245"/>
                    <a:pt x="793518" y="663343"/>
                  </a:cubicBezTo>
                  <a:lnTo>
                    <a:pt x="91440" y="663343"/>
                  </a:lnTo>
                  <a:lnTo>
                    <a:pt x="91440" y="594360"/>
                  </a:lnTo>
                  <a:close/>
                </a:path>
                <a:path w="793518" h="663343" fill="none">
                  <a:moveTo>
                    <a:pt x="0" y="0"/>
                  </a:moveTo>
                  <a:cubicBezTo>
                    <a:pt x="616347" y="22860"/>
                    <a:pt x="793518" y="625245"/>
                    <a:pt x="793518" y="663343"/>
                  </a:cubicBezTo>
                </a:path>
              </a:pathLst>
            </a:cu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DE" sz="1000" dirty="0" smtClean="0"/>
                <a:t> </a:t>
              </a:r>
              <a:endParaRPr lang="de-DE" sz="1000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2339935" y="1865605"/>
              <a:ext cx="1787461" cy="357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/>
                <a:t>Kurswinkelfehler</a:t>
              </a:r>
              <a:endParaRPr lang="de-DE" sz="1050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1874360" y="298641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2398675" y="2377589"/>
              <a:ext cx="2160281" cy="357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/>
                <a:t>Querabweichung</a:t>
              </a:r>
              <a:endParaRPr lang="de-DE" sz="1050" dirty="0"/>
            </a:p>
          </p:txBody>
        </p:sp>
        <p:cxnSp>
          <p:nvCxnSpPr>
            <p:cNvPr id="20" name="Gerade Verbindung mit Pfeil 19"/>
            <p:cNvCxnSpPr/>
            <p:nvPr/>
          </p:nvCxnSpPr>
          <p:spPr>
            <a:xfrm flipV="1">
              <a:off x="1920079" y="2825991"/>
              <a:ext cx="563921" cy="180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1" name="Objek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01549809"/>
                </p:ext>
              </p:extLst>
            </p:nvPr>
          </p:nvGraphicFramePr>
          <p:xfrm>
            <a:off x="1573260" y="2889050"/>
            <a:ext cx="3810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7" name="Visio" r:id="rId7" imgW="3936189" imgH="8110448" progId="Visio.Drawing.11">
                    <p:embed/>
                  </p:oleObj>
                </mc:Choice>
                <mc:Fallback>
                  <p:oleObj name="Visio" r:id="rId7" imgW="3936189" imgH="811044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3260" y="2889050"/>
                          <a:ext cx="381000" cy="787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k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4629899"/>
                </p:ext>
              </p:extLst>
            </p:nvPr>
          </p:nvGraphicFramePr>
          <p:xfrm>
            <a:off x="3125441" y="2708920"/>
            <a:ext cx="381000" cy="78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68" name="Visio" r:id="rId9" imgW="3936189" imgH="8110448" progId="Visio.Drawing.11">
                    <p:embed/>
                  </p:oleObj>
                </mc:Choice>
                <mc:Fallback>
                  <p:oleObj name="Visio" r:id="rId9" imgW="3936189" imgH="811044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5441" y="2708920"/>
                          <a:ext cx="381000" cy="787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8252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erade Verbindung 16"/>
          <p:cNvCxnSpPr/>
          <p:nvPr/>
        </p:nvCxnSpPr>
        <p:spPr>
          <a:xfrm>
            <a:off x="2794406" y="2267712"/>
            <a:ext cx="5882050" cy="1449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Fahrspurerkennung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8312-E60D-4B8D-85EF-DE7EC0F83F3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395537" y="2275027"/>
            <a:ext cx="1243068" cy="14420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>
          <a:xfrm flipH="1">
            <a:off x="1259632" y="2699309"/>
            <a:ext cx="386288" cy="1017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2781300" y="2733675"/>
            <a:ext cx="1862708" cy="9833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k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2150638"/>
              </p:ext>
            </p:extLst>
          </p:nvPr>
        </p:nvGraphicFramePr>
        <p:xfrm>
          <a:off x="539552" y="1700808"/>
          <a:ext cx="8220075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8" name="Visio" r:id="rId3" imgW="8219332" imgH="1476195" progId="Visio.Drawing.11">
                  <p:embed/>
                </p:oleObj>
              </mc:Choice>
              <mc:Fallback>
                <p:oleObj name="Visio" r:id="rId3" imgW="8219332" imgH="147619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700808"/>
                        <a:ext cx="8220075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kt 32"/>
          <p:cNvGraphicFramePr>
            <a:graphicFrameLocks noChangeAspect="1"/>
          </p:cNvGraphicFramePr>
          <p:nvPr/>
        </p:nvGraphicFramePr>
        <p:xfrm>
          <a:off x="309686" y="3714204"/>
          <a:ext cx="8942833" cy="239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9" name="Visio" r:id="rId5" imgW="9077842" imgH="2393231" progId="Visio.Drawing.11">
                  <p:embed/>
                </p:oleObj>
              </mc:Choice>
              <mc:Fallback>
                <p:oleObj name="Visio" r:id="rId5" imgW="9077842" imgH="239323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686" y="3714204"/>
                        <a:ext cx="8942833" cy="239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Datumsplatzhalter 5"/>
          <p:cNvSpPr>
            <a:spLocks noGrp="1"/>
          </p:cNvSpPr>
          <p:nvPr>
            <p:ph type="dt" sz="half" idx="10"/>
          </p:nvPr>
        </p:nvSpPr>
        <p:spPr>
          <a:xfrm>
            <a:off x="918000" y="6530400"/>
            <a:ext cx="7909200" cy="327600"/>
          </a:xfrm>
        </p:spPr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14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647096" y="6530400"/>
            <a:ext cx="2895600" cy="327600"/>
          </a:xfrm>
        </p:spPr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 bwMode="auto">
          <a:xfrm>
            <a:off x="53628" y="6197800"/>
            <a:ext cx="39423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Masterarbeit</a:t>
            </a:r>
            <a:r>
              <a:rPr lang="de-DE" sz="1400" b="0" dirty="0" smtClean="0"/>
              <a:t>: Patrick Kniest</a:t>
            </a:r>
            <a:endParaRPr lang="de-DE" sz="1400" b="0" dirty="0"/>
          </a:p>
        </p:txBody>
      </p:sp>
    </p:spTree>
    <p:extLst>
      <p:ext uri="{BB962C8B-B14F-4D97-AF65-F5344CB8AC3E}">
        <p14:creationId xmlns:p14="http://schemas.microsoft.com/office/powerpoint/2010/main" val="148444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erade Verbindung 19"/>
          <p:cNvCxnSpPr/>
          <p:nvPr/>
        </p:nvCxnSpPr>
        <p:spPr>
          <a:xfrm flipH="1">
            <a:off x="3257550" y="2724150"/>
            <a:ext cx="962025" cy="1028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5181600" y="2276475"/>
            <a:ext cx="2819400" cy="1476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Querregelung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8312-E60D-4B8D-85EF-DE7EC0F83F3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cxnSp>
        <p:nvCxnSpPr>
          <p:cNvPr id="12" name="Gerade Verbindung 11"/>
          <p:cNvCxnSpPr/>
          <p:nvPr/>
        </p:nvCxnSpPr>
        <p:spPr>
          <a:xfrm flipH="1">
            <a:off x="1000125" y="2276475"/>
            <a:ext cx="3219450" cy="1476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5181601" y="2733675"/>
            <a:ext cx="838199" cy="1019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Objek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513845"/>
              </p:ext>
            </p:extLst>
          </p:nvPr>
        </p:nvGraphicFramePr>
        <p:xfrm>
          <a:off x="539552" y="1700808"/>
          <a:ext cx="8220075" cy="147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0" name="Visio" r:id="rId3" imgW="8219332" imgH="1476195" progId="Visio.Drawing.11">
                  <p:embed/>
                </p:oleObj>
              </mc:Choice>
              <mc:Fallback>
                <p:oleObj name="Visio" r:id="rId3" imgW="8219332" imgH="147619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700808"/>
                        <a:ext cx="8220075" cy="1476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kt 12"/>
          <p:cNvGraphicFramePr>
            <a:graphicFrameLocks noChangeAspect="1"/>
          </p:cNvGraphicFramePr>
          <p:nvPr/>
        </p:nvGraphicFramePr>
        <p:xfrm>
          <a:off x="899592" y="3735859"/>
          <a:ext cx="7218363" cy="235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1" name="Visio" r:id="rId5" imgW="7218489" imgH="2357330" progId="Visio.Drawing.11">
                  <p:embed/>
                </p:oleObj>
              </mc:Choice>
              <mc:Fallback>
                <p:oleObj name="Visio" r:id="rId5" imgW="7218489" imgH="23573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735859"/>
                        <a:ext cx="7218363" cy="2357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Datumsplatzhalter 5"/>
          <p:cNvSpPr>
            <a:spLocks noGrp="1"/>
          </p:cNvSpPr>
          <p:nvPr>
            <p:ph type="dt" sz="half" idx="10"/>
          </p:nvPr>
        </p:nvSpPr>
        <p:spPr>
          <a:xfrm>
            <a:off x="918000" y="6530400"/>
            <a:ext cx="7909200" cy="327600"/>
          </a:xfrm>
        </p:spPr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15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647096" y="6530400"/>
            <a:ext cx="2895600" cy="327600"/>
          </a:xfrm>
        </p:spPr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 bwMode="auto">
          <a:xfrm>
            <a:off x="53628" y="6197800"/>
            <a:ext cx="39423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Masterarbeit</a:t>
            </a:r>
            <a:r>
              <a:rPr lang="de-DE" sz="1400" b="0" dirty="0" smtClean="0"/>
              <a:t>: Albrecht Arndt</a:t>
            </a:r>
            <a:endParaRPr lang="de-DE" sz="1400" b="0" dirty="0"/>
          </a:p>
        </p:txBody>
      </p:sp>
    </p:spTree>
    <p:extLst>
      <p:ext uri="{BB962C8B-B14F-4D97-AF65-F5344CB8AC3E}">
        <p14:creationId xmlns:p14="http://schemas.microsoft.com/office/powerpoint/2010/main" val="381148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Längs-Regelung / Adaptive Cruise Control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8312-E60D-4B8D-85EF-DE7EC0F83F3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0"/>
          </p:nvPr>
        </p:nvSpPr>
        <p:spPr>
          <a:xfrm>
            <a:off x="918000" y="6530400"/>
            <a:ext cx="7909200" cy="327600"/>
          </a:xfrm>
        </p:spPr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12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647096" y="6530400"/>
            <a:ext cx="2895600" cy="327600"/>
          </a:xfrm>
        </p:spPr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23759"/>
              </p:ext>
            </p:extLst>
          </p:nvPr>
        </p:nvGraphicFramePr>
        <p:xfrm>
          <a:off x="1763688" y="4077072"/>
          <a:ext cx="6021221" cy="12197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1" name="Visio" r:id="rId3" imgW="4190189" imgH="869381" progId="Visio.Drawing.11">
                  <p:embed/>
                </p:oleObj>
              </mc:Choice>
              <mc:Fallback>
                <p:oleObj name="Visio" r:id="rId3" imgW="4190189" imgH="869381" progId="Visio.Drawing.11">
                  <p:embed/>
                  <p:pic>
                    <p:nvPicPr>
                      <p:cNvPr id="0" name="Objek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4077072"/>
                        <a:ext cx="6021221" cy="12197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feld 12"/>
          <p:cNvSpPr txBox="1"/>
          <p:nvPr/>
        </p:nvSpPr>
        <p:spPr bwMode="auto">
          <a:xfrm>
            <a:off x="53628" y="6197800"/>
            <a:ext cx="451837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Masterarbeit</a:t>
            </a:r>
            <a:r>
              <a:rPr lang="de-DE" sz="1400" b="0" dirty="0" smtClean="0"/>
              <a:t>: Dugars Wandji-Kwuntchou </a:t>
            </a:r>
            <a:endParaRPr lang="de-DE" sz="1400" b="0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267258" y="1568818"/>
            <a:ext cx="8676456" cy="4895850"/>
          </a:xfrm>
        </p:spPr>
        <p:txBody>
          <a:bodyPr/>
          <a:lstStyle/>
          <a:p>
            <a:pPr lvl="0">
              <a:defRPr/>
            </a:pPr>
            <a:r>
              <a:rPr lang="de-DE" sz="1500" dirty="0"/>
              <a:t>Erfassung Vorausfahrer bzw. Hindernis </a:t>
            </a:r>
            <a:r>
              <a:rPr lang="de-DE" sz="1500" dirty="0" smtClean="0"/>
              <a:t>über Ultraschall</a:t>
            </a:r>
            <a:endParaRPr lang="de-DE" sz="1500" dirty="0"/>
          </a:p>
          <a:p>
            <a:pPr lvl="0">
              <a:defRPr/>
            </a:pPr>
            <a:r>
              <a:rPr lang="de-DE" sz="1500" dirty="0"/>
              <a:t>Tracking über Kalman-Filter</a:t>
            </a:r>
          </a:p>
          <a:p>
            <a:pPr lvl="0">
              <a:defRPr/>
            </a:pPr>
            <a:r>
              <a:rPr lang="de-DE" sz="1500" dirty="0"/>
              <a:t>Entscheidung über Reaktion per State-</a:t>
            </a:r>
            <a:r>
              <a:rPr lang="de-DE" sz="1500" dirty="0" err="1"/>
              <a:t>Machine</a:t>
            </a:r>
            <a:endParaRPr lang="de-DE" sz="1500" dirty="0"/>
          </a:p>
          <a:p>
            <a:pPr marL="536400" lvl="2" indent="-180000">
              <a:spcBef>
                <a:spcPct val="20000"/>
              </a:spcBef>
              <a:spcAft>
                <a:spcPts val="800"/>
              </a:spcAft>
              <a:defRPr/>
            </a:pPr>
            <a:r>
              <a:rPr lang="de-DE" sz="1200" b="0" dirty="0">
                <a:solidFill>
                  <a:schemeClr val="tx1"/>
                </a:solidFill>
              </a:rPr>
              <a:t>Freifahrt (Geschwindigkeitsregler)</a:t>
            </a:r>
          </a:p>
          <a:p>
            <a:pPr marL="536400" lvl="2" indent="-180000">
              <a:spcBef>
                <a:spcPct val="20000"/>
              </a:spcBef>
              <a:spcAft>
                <a:spcPts val="800"/>
              </a:spcAft>
              <a:defRPr/>
            </a:pPr>
            <a:r>
              <a:rPr lang="de-DE" sz="1200" b="0" dirty="0">
                <a:solidFill>
                  <a:schemeClr val="tx1"/>
                </a:solidFill>
              </a:rPr>
              <a:t>Folgefahrt (Distanzregler)</a:t>
            </a:r>
          </a:p>
          <a:p>
            <a:pPr marL="536400" lvl="2" indent="-180000">
              <a:spcBef>
                <a:spcPct val="20000"/>
              </a:spcBef>
              <a:spcAft>
                <a:spcPts val="800"/>
              </a:spcAft>
              <a:defRPr/>
            </a:pPr>
            <a:r>
              <a:rPr lang="de-DE" sz="1200" b="0" dirty="0">
                <a:solidFill>
                  <a:schemeClr val="tx1"/>
                </a:solidFill>
              </a:rPr>
              <a:t>Notbremsung </a:t>
            </a:r>
            <a:r>
              <a:rPr lang="de-DE" sz="1200" b="0" dirty="0" smtClean="0">
                <a:solidFill>
                  <a:schemeClr val="tx1"/>
                </a:solidFill>
              </a:rPr>
              <a:t>(Anhalte Distanz)</a:t>
            </a:r>
            <a:endParaRPr lang="de-DE" sz="1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6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Sensorfusion und Erstellung einer Umfeld-Karte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8312-E60D-4B8D-85EF-DE7EC0F83F3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0"/>
          </p:nvPr>
        </p:nvSpPr>
        <p:spPr>
          <a:xfrm>
            <a:off x="918000" y="6530400"/>
            <a:ext cx="7909200" cy="327600"/>
          </a:xfrm>
        </p:spPr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12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647096" y="6530400"/>
            <a:ext cx="2895600" cy="327600"/>
          </a:xfrm>
        </p:spPr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53628" y="6197800"/>
            <a:ext cx="451837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Masterarbeit</a:t>
            </a:r>
            <a:r>
              <a:rPr lang="de-DE" sz="1400" b="0" dirty="0" smtClean="0"/>
              <a:t>: Björn Hepner </a:t>
            </a:r>
            <a:endParaRPr lang="de-DE" sz="1400" b="0" dirty="0"/>
          </a:p>
        </p:txBody>
      </p:sp>
      <p:sp>
        <p:nvSpPr>
          <p:cNvPr id="14" name="Abgerundetes Rechteck 13"/>
          <p:cNvSpPr/>
          <p:nvPr/>
        </p:nvSpPr>
        <p:spPr>
          <a:xfrm>
            <a:off x="3131840" y="1412776"/>
            <a:ext cx="2664296" cy="440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8 x Ultraschallsensoren</a:t>
            </a:r>
            <a:endParaRPr lang="de-DE" sz="1200" dirty="0"/>
          </a:p>
        </p:txBody>
      </p:sp>
      <p:sp>
        <p:nvSpPr>
          <p:cNvPr id="22" name="Abgerundetes Rechteck 21"/>
          <p:cNvSpPr/>
          <p:nvPr/>
        </p:nvSpPr>
        <p:spPr>
          <a:xfrm>
            <a:off x="6228184" y="1412776"/>
            <a:ext cx="2664296" cy="440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8 x Infrarotsensoren</a:t>
            </a:r>
            <a:endParaRPr lang="de-DE" sz="1200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107504" y="1628800"/>
            <a:ext cx="2521291" cy="4248472"/>
            <a:chOff x="251520" y="1412776"/>
            <a:chExt cx="3025347" cy="4943598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412776"/>
              <a:ext cx="3025347" cy="4943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ad 15"/>
            <p:cNvSpPr/>
            <p:nvPr/>
          </p:nvSpPr>
          <p:spPr>
            <a:xfrm>
              <a:off x="2555776" y="3789040"/>
              <a:ext cx="432048" cy="345776"/>
            </a:xfrm>
            <a:prstGeom prst="donut">
              <a:avLst>
                <a:gd name="adj" fmla="val 1059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  <p:sp>
          <p:nvSpPr>
            <p:cNvPr id="17" name="Rad 16"/>
            <p:cNvSpPr/>
            <p:nvPr/>
          </p:nvSpPr>
          <p:spPr>
            <a:xfrm>
              <a:off x="2568372" y="4134816"/>
              <a:ext cx="432048" cy="345776"/>
            </a:xfrm>
            <a:prstGeom prst="donut">
              <a:avLst>
                <a:gd name="adj" fmla="val 1059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  <p:sp>
          <p:nvSpPr>
            <p:cNvPr id="18" name="Rad 17"/>
            <p:cNvSpPr/>
            <p:nvPr/>
          </p:nvSpPr>
          <p:spPr>
            <a:xfrm>
              <a:off x="611560" y="4221088"/>
              <a:ext cx="432048" cy="345776"/>
            </a:xfrm>
            <a:prstGeom prst="donut">
              <a:avLst>
                <a:gd name="adj" fmla="val 1059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  <p:sp>
          <p:nvSpPr>
            <p:cNvPr id="19" name="Rad 18"/>
            <p:cNvSpPr/>
            <p:nvPr/>
          </p:nvSpPr>
          <p:spPr>
            <a:xfrm>
              <a:off x="611560" y="3711687"/>
              <a:ext cx="432048" cy="345776"/>
            </a:xfrm>
            <a:prstGeom prst="donut">
              <a:avLst>
                <a:gd name="adj" fmla="val 1059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  <p:sp>
          <p:nvSpPr>
            <p:cNvPr id="20" name="Rad 19"/>
            <p:cNvSpPr/>
            <p:nvPr/>
          </p:nvSpPr>
          <p:spPr>
            <a:xfrm>
              <a:off x="1375640" y="1977740"/>
              <a:ext cx="432048" cy="345776"/>
            </a:xfrm>
            <a:prstGeom prst="donut">
              <a:avLst>
                <a:gd name="adj" fmla="val 1059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  <p:sp>
          <p:nvSpPr>
            <p:cNvPr id="21" name="Rad 20"/>
            <p:cNvSpPr/>
            <p:nvPr/>
          </p:nvSpPr>
          <p:spPr>
            <a:xfrm>
              <a:off x="1764193" y="1977740"/>
              <a:ext cx="432048" cy="345776"/>
            </a:xfrm>
            <a:prstGeom prst="donut">
              <a:avLst>
                <a:gd name="adj" fmla="val 1059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FF0000"/>
                </a:solidFill>
              </a:endParaRPr>
            </a:p>
          </p:txBody>
        </p:sp>
        <p:sp>
          <p:nvSpPr>
            <p:cNvPr id="23" name="Rad 22"/>
            <p:cNvSpPr/>
            <p:nvPr/>
          </p:nvSpPr>
          <p:spPr>
            <a:xfrm>
              <a:off x="2320732" y="3443264"/>
              <a:ext cx="432048" cy="345776"/>
            </a:xfrm>
            <a:prstGeom prst="donut">
              <a:avLst>
                <a:gd name="adj" fmla="val 1059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ad 23"/>
            <p:cNvSpPr/>
            <p:nvPr/>
          </p:nvSpPr>
          <p:spPr>
            <a:xfrm>
              <a:off x="2411760" y="5776392"/>
              <a:ext cx="432048" cy="345776"/>
            </a:xfrm>
            <a:prstGeom prst="donut">
              <a:avLst>
                <a:gd name="adj" fmla="val 1059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ad 24"/>
            <p:cNvSpPr/>
            <p:nvPr/>
          </p:nvSpPr>
          <p:spPr>
            <a:xfrm>
              <a:off x="824960" y="3443264"/>
              <a:ext cx="432048" cy="345776"/>
            </a:xfrm>
            <a:prstGeom prst="donut">
              <a:avLst>
                <a:gd name="adj" fmla="val 1059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ad 25"/>
            <p:cNvSpPr/>
            <p:nvPr/>
          </p:nvSpPr>
          <p:spPr>
            <a:xfrm>
              <a:off x="2082944" y="2238776"/>
              <a:ext cx="432048" cy="345776"/>
            </a:xfrm>
            <a:prstGeom prst="donut">
              <a:avLst>
                <a:gd name="adj" fmla="val 1059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ad 26"/>
            <p:cNvSpPr/>
            <p:nvPr/>
          </p:nvSpPr>
          <p:spPr>
            <a:xfrm>
              <a:off x="1115616" y="2268864"/>
              <a:ext cx="432048" cy="345776"/>
            </a:xfrm>
            <a:prstGeom prst="donut">
              <a:avLst>
                <a:gd name="adj" fmla="val 10598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9" name="Textfeld 28"/>
          <p:cNvSpPr txBox="1"/>
          <p:nvPr/>
        </p:nvSpPr>
        <p:spPr>
          <a:xfrm>
            <a:off x="3131840" y="4509120"/>
            <a:ext cx="50405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Erstellung einer Umfeld-Karte für: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smtClean="0"/>
              <a:t>Einparkassistenz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200" dirty="0" err="1" smtClean="0"/>
              <a:t>Trajektorienplannung</a:t>
            </a:r>
            <a:endParaRPr lang="de-DE" sz="1200" dirty="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910007"/>
            <a:ext cx="3888432" cy="2527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244986"/>
            <a:ext cx="3509947" cy="128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994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Parklückenerkennung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8312-E60D-4B8D-85EF-DE7EC0F83F3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Funktionen</a:t>
            </a:r>
          </a:p>
        </p:txBody>
      </p:sp>
      <p:sp>
        <p:nvSpPr>
          <p:cNvPr id="11" name="Datumsplatzhalter 5"/>
          <p:cNvSpPr>
            <a:spLocks noGrp="1"/>
          </p:cNvSpPr>
          <p:nvPr>
            <p:ph type="dt" sz="half" idx="10"/>
          </p:nvPr>
        </p:nvSpPr>
        <p:spPr>
          <a:xfrm>
            <a:off x="918000" y="6530400"/>
            <a:ext cx="7909200" cy="327600"/>
          </a:xfrm>
        </p:spPr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12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647096" y="6530400"/>
            <a:ext cx="2895600" cy="327600"/>
          </a:xfrm>
        </p:spPr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 bwMode="auto">
          <a:xfrm>
            <a:off x="53629" y="6197800"/>
            <a:ext cx="28621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Masterarbeit</a:t>
            </a:r>
            <a:r>
              <a:rPr lang="de-DE" sz="1400" b="0" dirty="0" smtClean="0"/>
              <a:t>: Marcel </a:t>
            </a:r>
            <a:r>
              <a:rPr lang="de-DE" sz="1400" b="0" dirty="0" err="1" smtClean="0"/>
              <a:t>Gruschka</a:t>
            </a:r>
            <a:endParaRPr lang="de-DE" sz="1400" b="0" dirty="0"/>
          </a:p>
        </p:txBody>
      </p:sp>
      <p:sp>
        <p:nvSpPr>
          <p:cNvPr id="29" name="Textfeld 28"/>
          <p:cNvSpPr txBox="1"/>
          <p:nvPr/>
        </p:nvSpPr>
        <p:spPr>
          <a:xfrm>
            <a:off x="251520" y="1610216"/>
            <a:ext cx="619268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Nahbereichserfassung mit Hilfe von 8 IR Sensoren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Integration der Informationen aus den IR Sensoren in einer Umfeld-Karte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/>
              <a:t>Parklückenerkennung auf Basis der Umfeld-Karte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 smtClean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51" y="2789292"/>
            <a:ext cx="6503640" cy="2167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377233"/>
            <a:ext cx="2592288" cy="212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79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VINCENT – Vehicle Intended for Continuative Evaluation aNd Training •  DATUM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ENGINEERING SOLUTIONS </a:t>
            </a:r>
            <a:br>
              <a:rPr lang="en-US" dirty="0"/>
            </a:br>
            <a:r>
              <a:rPr lang="en-US" dirty="0"/>
              <a:t>AND PRODUCTS FOR </a:t>
            </a:r>
            <a:r>
              <a:rPr lang="en-US" dirty="0">
                <a:solidFill>
                  <a:schemeClr val="accent2"/>
                </a:solidFill>
              </a:rPr>
              <a:t>AUTOMOTIVE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ELECTRONICS &amp; SOFTWARE &amp; </a:t>
            </a:r>
            <a:r>
              <a:rPr lang="en-US" dirty="0" smtClean="0"/>
              <a:t>MECHANICS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9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Einführung, </a:t>
            </a:r>
            <a:r>
              <a:rPr lang="de-DE" sz="2400" dirty="0"/>
              <a:t>Motivation und Ziele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endParaRPr lang="de-DE" dirty="0" smtClean="0"/>
          </a:p>
          <a:p>
            <a:r>
              <a:rPr lang="de-DE" dirty="0" smtClean="0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4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>
          <a:xfrm>
            <a:off x="1403648" y="1503462"/>
            <a:ext cx="6699600" cy="4896000"/>
          </a:xfrm>
        </p:spPr>
        <p:txBody>
          <a:bodyPr/>
          <a:lstStyle/>
          <a:p>
            <a:pPr lvl="1">
              <a:spcBef>
                <a:spcPts val="1800"/>
              </a:spcBef>
              <a:spcAft>
                <a:spcPts val="800"/>
              </a:spcAft>
            </a:pPr>
            <a:r>
              <a:rPr lang="de-DE" b="0" dirty="0">
                <a:solidFill>
                  <a:schemeClr val="tx1"/>
                </a:solidFill>
              </a:rPr>
              <a:t>Basis</a:t>
            </a:r>
          </a:p>
          <a:p>
            <a:pPr lvl="2">
              <a:spcAft>
                <a:spcPts val="0"/>
              </a:spcAft>
            </a:pPr>
            <a:r>
              <a:rPr lang="de-DE" dirty="0"/>
              <a:t>Buggy Chassis – breite Fläche für </a:t>
            </a:r>
            <a:r>
              <a:rPr lang="de-DE" dirty="0" err="1"/>
              <a:t>ECU‘s</a:t>
            </a:r>
            <a:endParaRPr lang="de-DE" dirty="0"/>
          </a:p>
          <a:p>
            <a:pPr lvl="2">
              <a:spcAft>
                <a:spcPts val="0"/>
              </a:spcAft>
            </a:pPr>
            <a:r>
              <a:rPr lang="de-DE" dirty="0"/>
              <a:t>Vollgefedert mit Allradantrieb</a:t>
            </a:r>
          </a:p>
          <a:p>
            <a:pPr lvl="2">
              <a:spcAft>
                <a:spcPts val="0"/>
              </a:spcAft>
            </a:pPr>
            <a:r>
              <a:rPr lang="de-DE" dirty="0"/>
              <a:t>Gewicht: </a:t>
            </a:r>
            <a:r>
              <a:rPr lang="de-DE" dirty="0" smtClean="0"/>
              <a:t>3,2 - 3,5 </a:t>
            </a:r>
            <a:r>
              <a:rPr lang="de-DE" dirty="0"/>
              <a:t>kg </a:t>
            </a:r>
          </a:p>
          <a:p>
            <a:pPr lvl="2">
              <a:spcAft>
                <a:spcPts val="0"/>
              </a:spcAft>
            </a:pPr>
            <a:r>
              <a:rPr lang="de-DE" dirty="0"/>
              <a:t>L x B: 473mm x 305mm</a:t>
            </a:r>
          </a:p>
          <a:p>
            <a:pPr lvl="2">
              <a:spcAft>
                <a:spcPts val="0"/>
              </a:spcAft>
            </a:pPr>
            <a:r>
              <a:rPr lang="de-DE" dirty="0"/>
              <a:t>Maßstab: </a:t>
            </a:r>
            <a:r>
              <a:rPr lang="de-DE" dirty="0" smtClean="0"/>
              <a:t>1:8</a:t>
            </a:r>
          </a:p>
          <a:p>
            <a:pPr lvl="2">
              <a:spcAft>
                <a:spcPts val="0"/>
              </a:spcAft>
            </a:pPr>
            <a:endParaRPr lang="de-DE" dirty="0"/>
          </a:p>
          <a:p>
            <a:pPr lvl="1">
              <a:spcBef>
                <a:spcPts val="1800"/>
              </a:spcBef>
              <a:spcAft>
                <a:spcPts val="800"/>
              </a:spcAft>
            </a:pPr>
            <a:r>
              <a:rPr lang="de-DE" b="0" dirty="0">
                <a:solidFill>
                  <a:schemeClr val="tx1"/>
                </a:solidFill>
              </a:rPr>
              <a:t>Antrieb &amp; </a:t>
            </a:r>
            <a:r>
              <a:rPr lang="de-DE" b="0" dirty="0" err="1">
                <a:solidFill>
                  <a:schemeClr val="tx1"/>
                </a:solidFill>
              </a:rPr>
              <a:t>Aktuatorik</a:t>
            </a:r>
            <a:endParaRPr lang="de-DE" b="0" dirty="0">
              <a:solidFill>
                <a:schemeClr val="tx1"/>
              </a:solidFill>
            </a:endParaRPr>
          </a:p>
          <a:p>
            <a:pPr lvl="2">
              <a:spcAft>
                <a:spcPts val="0"/>
              </a:spcAft>
            </a:pPr>
            <a:r>
              <a:rPr lang="de-DE" dirty="0" err="1" smtClean="0"/>
              <a:t>Robitronic</a:t>
            </a:r>
            <a:r>
              <a:rPr lang="de-DE" dirty="0" smtClean="0"/>
              <a:t> Rock Crawler Bürsten Motor</a:t>
            </a:r>
          </a:p>
          <a:p>
            <a:pPr lvl="2">
              <a:spcAft>
                <a:spcPts val="0"/>
              </a:spcAft>
            </a:pPr>
            <a:r>
              <a:rPr lang="de-DE" dirty="0" smtClean="0"/>
              <a:t>14,8V </a:t>
            </a:r>
            <a:r>
              <a:rPr lang="de-DE" dirty="0"/>
              <a:t>/ 50A / 29600 </a:t>
            </a:r>
            <a:r>
              <a:rPr lang="de-DE" dirty="0" err="1"/>
              <a:t>rpm</a:t>
            </a:r>
            <a:endParaRPr lang="de-DE" dirty="0"/>
          </a:p>
          <a:p>
            <a:pPr lvl="2">
              <a:spcAft>
                <a:spcPts val="0"/>
              </a:spcAft>
            </a:pPr>
            <a:r>
              <a:rPr lang="de-DE" dirty="0"/>
              <a:t>Standard-Modellbau </a:t>
            </a:r>
            <a:r>
              <a:rPr lang="de-DE" dirty="0" err="1"/>
              <a:t>Lenkservo</a:t>
            </a:r>
            <a:endParaRPr lang="de-DE" dirty="0"/>
          </a:p>
          <a:p>
            <a:pPr lvl="2">
              <a:spcAft>
                <a:spcPts val="0"/>
              </a:spcAft>
            </a:pPr>
            <a:r>
              <a:rPr lang="de-DE" dirty="0"/>
              <a:t>2 x </a:t>
            </a:r>
            <a:r>
              <a:rPr lang="de-DE" dirty="0" err="1"/>
              <a:t>LiPo</a:t>
            </a:r>
            <a:r>
              <a:rPr lang="de-DE" dirty="0"/>
              <a:t> Akku 7,4V</a:t>
            </a:r>
          </a:p>
          <a:p>
            <a:pPr lvl="1" indent="-144000"/>
            <a:endParaRPr lang="de-DE" b="1" dirty="0">
              <a:solidFill>
                <a:schemeClr val="accent2"/>
              </a:solidFill>
            </a:endParaRPr>
          </a:p>
          <a:p>
            <a:pPr lvl="2"/>
            <a:endParaRPr lang="de-DE" dirty="0"/>
          </a:p>
          <a:p>
            <a:pPr marL="212400" lvl="2" indent="0">
              <a:buNone/>
            </a:pP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BM </a:t>
            </a:r>
            <a:r>
              <a:rPr lang="de-DE" dirty="0" smtClean="0"/>
              <a:t>Modellauto – Steckbrief</a:t>
            </a:r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4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sz="1400" dirty="0"/>
              <a:t>Einführung, Motivation und Ziele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r="4069" b="2529"/>
          <a:stretch/>
        </p:blipFill>
        <p:spPr bwMode="auto">
          <a:xfrm>
            <a:off x="6228184" y="1503462"/>
            <a:ext cx="2088232" cy="226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4" name="Picture 2" descr="\\extranet.berner-mattner.com@SSL\DavWWWRoot\projects\EC_B01\Documents\00_Projekte\01_Velox\10_Präsentation\ModellautoMarketingBilder_20150303\IMG_586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64" y="3829010"/>
            <a:ext cx="2997674" cy="239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29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98312-E60D-4B8D-85EF-DE7EC0F83F3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2127600" y="727200"/>
            <a:ext cx="6699600" cy="594000"/>
          </a:xfrm>
        </p:spPr>
        <p:txBody>
          <a:bodyPr/>
          <a:lstStyle/>
          <a:p>
            <a:r>
              <a:rPr lang="de-DE" dirty="0" smtClean="0"/>
              <a:t>Ausstattung und Variante des Modellfahrzeugs 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8"/>
          </p:nvPr>
        </p:nvSpPr>
        <p:spPr>
          <a:xfrm>
            <a:off x="2127600" y="316800"/>
            <a:ext cx="6699600" cy="248400"/>
          </a:xfrm>
        </p:spPr>
        <p:txBody>
          <a:bodyPr/>
          <a:lstStyle/>
          <a:p>
            <a:r>
              <a:rPr lang="de-DE" sz="1400" dirty="0"/>
              <a:t>Einführung, Motivation und Ziele</a:t>
            </a:r>
          </a:p>
        </p:txBody>
      </p:sp>
      <p:sp>
        <p:nvSpPr>
          <p:cNvPr id="9" name="Datumsplatzhalter 5"/>
          <p:cNvSpPr>
            <a:spLocks noGrp="1"/>
          </p:cNvSpPr>
          <p:nvPr>
            <p:ph type="dt" sz="half" idx="10"/>
          </p:nvPr>
        </p:nvSpPr>
        <p:spPr>
          <a:xfrm>
            <a:off x="918000" y="6530400"/>
            <a:ext cx="7909200" cy="327600"/>
          </a:xfrm>
        </p:spPr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10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647096" y="6530400"/>
            <a:ext cx="2895600" cy="327600"/>
          </a:xfrm>
        </p:spPr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5" y="1996772"/>
            <a:ext cx="4916413" cy="445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platzhalter 5"/>
          <p:cNvSpPr txBox="1">
            <a:spLocks/>
          </p:cNvSpPr>
          <p:nvPr/>
        </p:nvSpPr>
        <p:spPr>
          <a:xfrm>
            <a:off x="5076056" y="1556792"/>
            <a:ext cx="4032448" cy="49739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lnSpc>
                <a:spcPct val="95000"/>
              </a:lnSpc>
              <a:spcBef>
                <a:spcPts val="432"/>
              </a:spcBef>
              <a:spcAft>
                <a:spcPts val="0"/>
              </a:spcAft>
              <a:buClr>
                <a:schemeClr val="bg2"/>
              </a:buClr>
              <a:buFont typeface="Arial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2pPr>
            <a:lvl3pPr marL="356400" indent="-144000" algn="l" defTabSz="914400" rtl="0" eaLnBrk="1" latinLnBrk="0" hangingPunct="1">
              <a:spcBef>
                <a:spcPts val="360"/>
              </a:spcBef>
              <a:spcAft>
                <a:spcPts val="420"/>
              </a:spcAft>
              <a:buClr>
                <a:schemeClr val="bg2"/>
              </a:buClr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33600" indent="-126000" algn="l" defTabSz="914400" rtl="0" eaLnBrk="1" latinLnBrk="0" hangingPunct="1">
              <a:spcBef>
                <a:spcPts val="336"/>
              </a:spcBef>
              <a:spcAft>
                <a:spcPts val="54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864000" indent="-176400" algn="l" defTabSz="914400" rtl="0" eaLnBrk="1" latinLnBrk="0" hangingPunct="1">
              <a:spcBef>
                <a:spcPts val="312"/>
              </a:spcBef>
              <a:spcAft>
                <a:spcPts val="468"/>
              </a:spcAft>
              <a:buFont typeface="Symbol" panose="05050102010706020507" pitchFamily="18" charset="2"/>
              <a:buChar char="-"/>
              <a:defRPr sz="1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-400050">
              <a:spcBef>
                <a:spcPts val="1800"/>
              </a:spcBef>
              <a:spcAft>
                <a:spcPts val="800"/>
              </a:spcAft>
              <a:buFont typeface="+mj-lt"/>
              <a:buAutoNum type="romanUcPeriod"/>
            </a:pPr>
            <a:r>
              <a:rPr lang="de-DE" dirty="0" smtClean="0">
                <a:solidFill>
                  <a:schemeClr val="tx1"/>
                </a:solidFill>
              </a:rPr>
              <a:t>Ausstattung der Low Variante</a:t>
            </a:r>
          </a:p>
          <a:p>
            <a:pPr lvl="2">
              <a:spcAft>
                <a:spcPts val="0"/>
              </a:spcAft>
            </a:pPr>
            <a:r>
              <a:rPr lang="de-DE" dirty="0" smtClean="0"/>
              <a:t>ADAS-ECU   (</a:t>
            </a:r>
            <a:r>
              <a:rPr lang="de-DE" dirty="0" err="1" smtClean="0"/>
              <a:t>Sabrelite</a:t>
            </a:r>
            <a:r>
              <a:rPr lang="de-DE" dirty="0" smtClean="0"/>
              <a:t>/</a:t>
            </a:r>
            <a:r>
              <a:rPr lang="de-DE" dirty="0" err="1" smtClean="0"/>
              <a:t>Odroid</a:t>
            </a:r>
            <a:r>
              <a:rPr lang="de-DE" dirty="0" smtClean="0"/>
              <a:t> XU4)</a:t>
            </a:r>
          </a:p>
          <a:p>
            <a:pPr lvl="2">
              <a:spcAft>
                <a:spcPts val="0"/>
              </a:spcAft>
            </a:pPr>
            <a:r>
              <a:rPr lang="de-DE" dirty="0" err="1" smtClean="0"/>
              <a:t>Vehicle</a:t>
            </a:r>
            <a:r>
              <a:rPr lang="de-DE" dirty="0" smtClean="0"/>
              <a:t>-ECU (STM32F4)</a:t>
            </a:r>
          </a:p>
          <a:p>
            <a:pPr lvl="2">
              <a:spcAft>
                <a:spcPts val="0"/>
              </a:spcAft>
            </a:pPr>
            <a:r>
              <a:rPr lang="de-DE" dirty="0" smtClean="0"/>
              <a:t>Kamera und ACC US-Sensor</a:t>
            </a:r>
          </a:p>
          <a:p>
            <a:pPr lvl="2">
              <a:spcAft>
                <a:spcPts val="0"/>
              </a:spcAft>
            </a:pPr>
            <a:r>
              <a:rPr lang="de-DE" dirty="0" smtClean="0"/>
              <a:t>Keine Park-Sensorik</a:t>
            </a:r>
          </a:p>
          <a:p>
            <a:pPr marL="400050" lvl="1" indent="-400050">
              <a:spcBef>
                <a:spcPts val="1800"/>
              </a:spcBef>
              <a:spcAft>
                <a:spcPts val="800"/>
              </a:spcAft>
              <a:buFont typeface="+mj-lt"/>
              <a:buAutoNum type="romanUcPeriod"/>
            </a:pPr>
            <a:r>
              <a:rPr lang="de-DE" dirty="0" smtClean="0">
                <a:solidFill>
                  <a:schemeClr val="tx1"/>
                </a:solidFill>
              </a:rPr>
              <a:t>Ausstattung der </a:t>
            </a:r>
            <a:r>
              <a:rPr lang="de-DE" dirty="0" err="1" smtClean="0">
                <a:solidFill>
                  <a:schemeClr val="tx1"/>
                </a:solidFill>
              </a:rPr>
              <a:t>mid</a:t>
            </a:r>
            <a:r>
              <a:rPr lang="de-DE" dirty="0" smtClean="0">
                <a:solidFill>
                  <a:schemeClr val="tx1"/>
                </a:solidFill>
              </a:rPr>
              <a:t> Variante</a:t>
            </a:r>
          </a:p>
          <a:p>
            <a:pPr lvl="2">
              <a:spcAft>
                <a:spcPts val="0"/>
              </a:spcAft>
            </a:pPr>
            <a:r>
              <a:rPr lang="de-DE" dirty="0"/>
              <a:t>ADAS-ECU   </a:t>
            </a:r>
            <a:r>
              <a:rPr lang="de-DE" dirty="0" smtClean="0"/>
              <a:t>(</a:t>
            </a:r>
            <a:r>
              <a:rPr lang="de-DE" dirty="0" err="1" smtClean="0"/>
              <a:t>Odroid</a:t>
            </a:r>
            <a:r>
              <a:rPr lang="de-DE" dirty="0" smtClean="0"/>
              <a:t> XU4)</a:t>
            </a:r>
            <a:endParaRPr lang="de-DE" dirty="0"/>
          </a:p>
          <a:p>
            <a:pPr lvl="2">
              <a:spcAft>
                <a:spcPts val="0"/>
              </a:spcAft>
            </a:pPr>
            <a:r>
              <a:rPr lang="de-DE" dirty="0" err="1"/>
              <a:t>Vehicle</a:t>
            </a:r>
            <a:r>
              <a:rPr lang="de-DE" dirty="0"/>
              <a:t>-ECU </a:t>
            </a:r>
            <a:r>
              <a:rPr lang="de-DE" dirty="0" smtClean="0"/>
              <a:t>(STM32F4)</a:t>
            </a:r>
          </a:p>
          <a:p>
            <a:pPr lvl="2">
              <a:spcAft>
                <a:spcPts val="0"/>
              </a:spcAft>
            </a:pPr>
            <a:r>
              <a:rPr lang="de-DE" dirty="0"/>
              <a:t>Kamera und ACC US-Sensor</a:t>
            </a:r>
          </a:p>
          <a:p>
            <a:pPr lvl="2">
              <a:spcAft>
                <a:spcPts val="0"/>
              </a:spcAft>
            </a:pPr>
            <a:r>
              <a:rPr lang="de-DE" dirty="0" smtClean="0"/>
              <a:t>Mit Park-Sensorik</a:t>
            </a:r>
            <a:endParaRPr lang="de-DE" dirty="0"/>
          </a:p>
          <a:p>
            <a:pPr marL="400050" lvl="1" indent="-400050">
              <a:spcBef>
                <a:spcPts val="1800"/>
              </a:spcBef>
              <a:spcAft>
                <a:spcPts val="800"/>
              </a:spcAft>
              <a:buFont typeface="+mj-lt"/>
              <a:buAutoNum type="romanUcPeriod"/>
            </a:pPr>
            <a:r>
              <a:rPr lang="de-DE" dirty="0" smtClean="0">
                <a:solidFill>
                  <a:schemeClr val="tx1"/>
                </a:solidFill>
              </a:rPr>
              <a:t>Ausstattung der high Variante</a:t>
            </a:r>
          </a:p>
          <a:p>
            <a:pPr lvl="2">
              <a:spcAft>
                <a:spcPts val="0"/>
              </a:spcAft>
            </a:pPr>
            <a:r>
              <a:rPr lang="de-DE" dirty="0"/>
              <a:t>ADAS-ECU   </a:t>
            </a:r>
            <a:r>
              <a:rPr lang="de-DE" dirty="0" smtClean="0"/>
              <a:t>(NVIDIA)</a:t>
            </a:r>
            <a:endParaRPr lang="de-DE" dirty="0"/>
          </a:p>
          <a:p>
            <a:pPr lvl="2">
              <a:spcAft>
                <a:spcPts val="0"/>
              </a:spcAft>
            </a:pPr>
            <a:r>
              <a:rPr lang="de-DE" dirty="0" err="1"/>
              <a:t>Vehicle</a:t>
            </a:r>
            <a:r>
              <a:rPr lang="de-DE" dirty="0"/>
              <a:t>-ECU (STM32F4</a:t>
            </a:r>
            <a:r>
              <a:rPr lang="de-DE" dirty="0" smtClean="0"/>
              <a:t>)</a:t>
            </a:r>
          </a:p>
          <a:p>
            <a:pPr lvl="2">
              <a:spcAft>
                <a:spcPts val="0"/>
              </a:spcAft>
            </a:pPr>
            <a:r>
              <a:rPr lang="de-DE" dirty="0"/>
              <a:t>Kamera und ACC US-Sensor</a:t>
            </a:r>
          </a:p>
          <a:p>
            <a:pPr lvl="2">
              <a:spcAft>
                <a:spcPts val="0"/>
              </a:spcAft>
            </a:pPr>
            <a:r>
              <a:rPr lang="de-DE" dirty="0" smtClean="0"/>
              <a:t>Mit Park-Sensorik und LIDAR</a:t>
            </a:r>
            <a:endParaRPr lang="de-DE" dirty="0"/>
          </a:p>
          <a:p>
            <a:pPr marL="212400" lvl="2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1108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Systemarchitektur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795600" y="6453336"/>
            <a:ext cx="4856520" cy="342000"/>
          </a:xfrm>
        </p:spPr>
        <p:txBody>
          <a:bodyPr/>
          <a:lstStyle/>
          <a:p>
            <a:r>
              <a:rPr lang="de-DE" dirty="0" err="1" smtClean="0"/>
              <a:t>VeloxCar</a:t>
            </a:r>
            <a:endParaRPr lang="de-DE" dirty="0" smtClean="0"/>
          </a:p>
          <a:p>
            <a:r>
              <a:rPr lang="de-DE" dirty="0" smtClean="0"/>
              <a:t>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879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7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Systemarchitektur</a:t>
            </a: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228" y="2679135"/>
            <a:ext cx="1731268" cy="1469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967" y="5085184"/>
            <a:ext cx="1624529" cy="11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el 1"/>
          <p:cNvSpPr txBox="1">
            <a:spLocks/>
          </p:cNvSpPr>
          <p:nvPr/>
        </p:nvSpPr>
        <p:spPr>
          <a:xfrm>
            <a:off x="2127600" y="692696"/>
            <a:ext cx="6699600" cy="59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200" kern="120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de-DE" dirty="0"/>
              <a:t>Modellauto Systemübersicht mit ADAS-ECU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401019"/>
            <a:ext cx="722947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2324100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6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Vehicle</a:t>
            </a:r>
            <a:r>
              <a:rPr lang="de-DE" dirty="0" smtClean="0"/>
              <a:t> ECU-Architektur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t>8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Systemarchitektur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18" y="1484784"/>
            <a:ext cx="8167638" cy="496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8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ADAS-ECU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err="1" smtClean="0"/>
              <a:t>VeloxCar</a:t>
            </a:r>
            <a:r>
              <a:rPr lang="de-DE" dirty="0" smtClean="0"/>
              <a:t> •  DATUM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VERTRAULICH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FA1-DFD9-4537-A4C8-EC83B36ACFC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Systemarchitektur</a:t>
            </a:r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3347864" y="1490424"/>
            <a:ext cx="5436074" cy="1650544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lnSpc>
                <a:spcPct val="95000"/>
              </a:lnSpc>
              <a:spcBef>
                <a:spcPts val="432"/>
              </a:spcBef>
              <a:spcAft>
                <a:spcPts val="0"/>
              </a:spcAft>
              <a:buClr>
                <a:schemeClr val="bg2"/>
              </a:buClr>
              <a:buFont typeface="Arial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2pPr>
            <a:lvl3pPr marL="356400" indent="-144000" algn="l" defTabSz="914400" rtl="0" eaLnBrk="1" latinLnBrk="0" hangingPunct="1">
              <a:spcBef>
                <a:spcPts val="360"/>
              </a:spcBef>
              <a:spcAft>
                <a:spcPts val="420"/>
              </a:spcAft>
              <a:buClr>
                <a:schemeClr val="bg2"/>
              </a:buClr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33600" indent="-126000" algn="l" defTabSz="914400" rtl="0" eaLnBrk="1" latinLnBrk="0" hangingPunct="1">
              <a:spcBef>
                <a:spcPts val="336"/>
              </a:spcBef>
              <a:spcAft>
                <a:spcPts val="54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864000" indent="-176400" algn="l" defTabSz="914400" rtl="0" eaLnBrk="1" latinLnBrk="0" hangingPunct="1">
              <a:spcBef>
                <a:spcPts val="312"/>
              </a:spcBef>
              <a:spcAft>
                <a:spcPts val="468"/>
              </a:spcAft>
              <a:buFont typeface="Symbol" panose="05050102010706020507" pitchFamily="18" charset="2"/>
              <a:buChar char="-"/>
              <a:defRPr sz="1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800"/>
              </a:spcBef>
              <a:spcAft>
                <a:spcPts val="800"/>
              </a:spcAft>
            </a:pPr>
            <a:r>
              <a:rPr lang="de-DE" b="0" dirty="0">
                <a:solidFill>
                  <a:schemeClr val="tx1"/>
                </a:solidFill>
              </a:rPr>
              <a:t>Evaluation Board SABRE </a:t>
            </a:r>
            <a:r>
              <a:rPr lang="de-DE" b="0" dirty="0" smtClean="0">
                <a:solidFill>
                  <a:schemeClr val="tx1"/>
                </a:solidFill>
              </a:rPr>
              <a:t>Lite IMX6:</a:t>
            </a:r>
            <a:endParaRPr lang="de-DE" b="0" dirty="0">
              <a:solidFill>
                <a:schemeClr val="tx1"/>
              </a:solidFill>
            </a:endParaRPr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en-US" sz="1100" dirty="0" smtClean="0"/>
              <a:t>CPU: </a:t>
            </a:r>
            <a:r>
              <a:rPr lang="it-IT" sz="1100" dirty="0" err="1"/>
              <a:t>Quad</a:t>
            </a:r>
            <a:r>
              <a:rPr lang="it-IT" sz="1100" dirty="0"/>
              <a:t>-Core </a:t>
            </a:r>
            <a:r>
              <a:rPr lang="it-IT" sz="1100" dirty="0" smtClean="0"/>
              <a:t>ARM-</a:t>
            </a:r>
            <a:r>
              <a:rPr lang="it-IT" sz="1100" dirty="0" err="1" smtClean="0"/>
              <a:t>Cortex</a:t>
            </a:r>
            <a:r>
              <a:rPr lang="it-IT" sz="1100" dirty="0" smtClean="0"/>
              <a:t> </a:t>
            </a:r>
            <a:r>
              <a:rPr lang="it-IT" sz="1100" dirty="0"/>
              <a:t>A9 processor </a:t>
            </a:r>
            <a:r>
              <a:rPr lang="it-IT" sz="1100" dirty="0" err="1"/>
              <a:t>at</a:t>
            </a:r>
            <a:r>
              <a:rPr lang="it-IT" sz="1100" dirty="0"/>
              <a:t> 1GHz per </a:t>
            </a:r>
            <a:r>
              <a:rPr lang="it-IT" sz="1100" dirty="0" smtClean="0"/>
              <a:t>core</a:t>
            </a:r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de-DE" sz="1100" dirty="0" smtClean="0"/>
              <a:t>DRAM</a:t>
            </a:r>
            <a:r>
              <a:rPr lang="de-DE" sz="1100" dirty="0"/>
              <a:t>: </a:t>
            </a:r>
            <a:r>
              <a:rPr lang="en-US" sz="1100" dirty="0"/>
              <a:t>1GB of 64bit wide DDR3 at </a:t>
            </a:r>
            <a:r>
              <a:rPr lang="en-US" sz="1100" dirty="0" smtClean="0"/>
              <a:t>532MHz</a:t>
            </a:r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de-DE" sz="1100" dirty="0" smtClean="0"/>
              <a:t>Storage: : </a:t>
            </a:r>
            <a:r>
              <a:rPr lang="it-IT" sz="1100" dirty="0"/>
              <a:t>SATA II </a:t>
            </a:r>
            <a:r>
              <a:rPr lang="it-IT" sz="1100" dirty="0" err="1"/>
              <a:t>interface</a:t>
            </a:r>
            <a:r>
              <a:rPr lang="it-IT" sz="1100" dirty="0"/>
              <a:t>, 3.0 </a:t>
            </a:r>
            <a:r>
              <a:rPr lang="it-IT" sz="1100" dirty="0" err="1"/>
              <a:t>Gbps</a:t>
            </a:r>
            <a:endParaRPr lang="de-DE" sz="1100" dirty="0"/>
          </a:p>
        </p:txBody>
      </p:sp>
      <p:pic>
        <p:nvPicPr>
          <p:cNvPr id="29698" name="Picture 2" descr="C:\Users\hinze\Desktop\sabrelit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72687"/>
            <a:ext cx="2304256" cy="16682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12976"/>
            <a:ext cx="2304256" cy="17338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989702"/>
            <a:ext cx="2304256" cy="153564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3347864" y="3212976"/>
            <a:ext cx="5588474" cy="1733836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lnSpc>
                <a:spcPct val="95000"/>
              </a:lnSpc>
              <a:spcBef>
                <a:spcPts val="432"/>
              </a:spcBef>
              <a:spcAft>
                <a:spcPts val="0"/>
              </a:spcAft>
              <a:buClr>
                <a:schemeClr val="bg2"/>
              </a:buClr>
              <a:buFont typeface="Arial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2pPr>
            <a:lvl3pPr marL="356400" indent="-144000" algn="l" defTabSz="914400" rtl="0" eaLnBrk="1" latinLnBrk="0" hangingPunct="1">
              <a:spcBef>
                <a:spcPts val="360"/>
              </a:spcBef>
              <a:spcAft>
                <a:spcPts val="420"/>
              </a:spcAft>
              <a:buClr>
                <a:schemeClr val="bg2"/>
              </a:buClr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33600" indent="-126000" algn="l" defTabSz="914400" rtl="0" eaLnBrk="1" latinLnBrk="0" hangingPunct="1">
              <a:spcBef>
                <a:spcPts val="336"/>
              </a:spcBef>
              <a:spcAft>
                <a:spcPts val="54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864000" indent="-176400" algn="l" defTabSz="914400" rtl="0" eaLnBrk="1" latinLnBrk="0" hangingPunct="1">
              <a:spcBef>
                <a:spcPts val="312"/>
              </a:spcBef>
              <a:spcAft>
                <a:spcPts val="468"/>
              </a:spcAft>
              <a:buFont typeface="Symbol" panose="05050102010706020507" pitchFamily="18" charset="2"/>
              <a:buChar char="-"/>
              <a:defRPr sz="1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800"/>
              </a:spcBef>
              <a:spcAft>
                <a:spcPts val="800"/>
              </a:spcAft>
            </a:pPr>
            <a:r>
              <a:rPr lang="de-DE" b="0" dirty="0">
                <a:solidFill>
                  <a:schemeClr val="tx1"/>
                </a:solidFill>
              </a:rPr>
              <a:t>Evaluation Board </a:t>
            </a:r>
            <a:r>
              <a:rPr lang="de-DE" b="0" dirty="0" smtClean="0">
                <a:solidFill>
                  <a:schemeClr val="tx1"/>
                </a:solidFill>
              </a:rPr>
              <a:t>ODROID XU4:</a:t>
            </a:r>
            <a:endParaRPr lang="de-DE" b="0" dirty="0">
              <a:solidFill>
                <a:schemeClr val="tx1"/>
              </a:solidFill>
            </a:endParaRPr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pt-BR" sz="1100" dirty="0"/>
              <a:t>CPU: </a:t>
            </a:r>
            <a:r>
              <a:rPr lang="de-DE" sz="1100" dirty="0"/>
              <a:t>Samsung Exynos5 </a:t>
            </a:r>
            <a:r>
              <a:rPr lang="de-DE" sz="1100" dirty="0" err="1"/>
              <a:t>Octa</a:t>
            </a:r>
            <a:r>
              <a:rPr lang="de-DE" sz="1100" dirty="0"/>
              <a:t> ARM </a:t>
            </a:r>
            <a:r>
              <a:rPr lang="de-DE" sz="1100" dirty="0" smtClean="0"/>
              <a:t>Cortex-A15 </a:t>
            </a:r>
            <a:r>
              <a:rPr lang="de-DE" sz="1100" dirty="0"/>
              <a:t>Quad 2Ghz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smtClean="0"/>
              <a:t>Cortex-A7 </a:t>
            </a:r>
            <a:r>
              <a:rPr lang="de-DE" sz="1100" dirty="0"/>
              <a:t>Quad 1.3GHz CPUs</a:t>
            </a:r>
            <a:endParaRPr lang="pt-BR" sz="1100" dirty="0" smtClean="0"/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de-DE" sz="1100" dirty="0" smtClean="0"/>
              <a:t>DRAM: </a:t>
            </a:r>
            <a:r>
              <a:rPr lang="en-US" sz="1100" dirty="0"/>
              <a:t>2Gbyte LPDDR3 RAM at 933MHz (14.9GB/s memory </a:t>
            </a:r>
            <a:r>
              <a:rPr lang="en-US" sz="1100" dirty="0" smtClean="0"/>
              <a:t>bandwidth)</a:t>
            </a:r>
            <a:endParaRPr lang="de-DE" sz="1100" dirty="0" smtClean="0"/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de-DE" sz="1100" dirty="0" smtClean="0"/>
              <a:t>Storage: eMMC5.0 HS400 Flash Storage</a:t>
            </a:r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de-DE" sz="1100" dirty="0" smtClean="0"/>
              <a:t>GPU: Mali-T628 </a:t>
            </a:r>
            <a:r>
              <a:rPr lang="de-DE" sz="1100" dirty="0"/>
              <a:t>MP6 (OpenGL ES 3.0/2.0/1.1 &amp; </a:t>
            </a:r>
            <a:r>
              <a:rPr lang="de-DE" sz="1100" dirty="0" err="1"/>
              <a:t>OpenCL</a:t>
            </a:r>
            <a:r>
              <a:rPr lang="de-DE" sz="1100" dirty="0"/>
              <a:t> 1.1 </a:t>
            </a:r>
            <a:r>
              <a:rPr lang="de-DE" sz="1100" dirty="0" err="1"/>
              <a:t>Full</a:t>
            </a:r>
            <a:r>
              <a:rPr lang="de-DE" sz="1100" dirty="0"/>
              <a:t> </a:t>
            </a:r>
            <a:r>
              <a:rPr lang="de-DE" sz="1100" dirty="0" err="1"/>
              <a:t>profile</a:t>
            </a:r>
            <a:r>
              <a:rPr lang="de-DE" sz="1100" dirty="0"/>
              <a:t>)</a:t>
            </a:r>
          </a:p>
        </p:txBody>
      </p:sp>
      <p:sp>
        <p:nvSpPr>
          <p:cNvPr id="12" name="Inhaltsplatzhalter 1"/>
          <p:cNvSpPr txBox="1">
            <a:spLocks/>
          </p:cNvSpPr>
          <p:nvPr/>
        </p:nvSpPr>
        <p:spPr>
          <a:xfrm>
            <a:off x="3347864" y="4989702"/>
            <a:ext cx="5493916" cy="1535642"/>
          </a:xfrm>
          <a:prstGeom prst="rect">
            <a:avLst/>
          </a:prstGeom>
        </p:spPr>
        <p:txBody>
          <a:bodyPr/>
          <a:lstStyle>
            <a:lvl1pPr marL="180000" indent="-180000" algn="l" defTabSz="914400" rtl="0" eaLnBrk="1" latinLnBrk="0" hangingPunct="1">
              <a:lnSpc>
                <a:spcPct val="95000"/>
              </a:lnSpc>
              <a:spcBef>
                <a:spcPct val="20000"/>
              </a:spcBef>
              <a:spcAft>
                <a:spcPts val="8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14400" rtl="0" eaLnBrk="1" latinLnBrk="0" hangingPunct="1">
              <a:lnSpc>
                <a:spcPct val="95000"/>
              </a:lnSpc>
              <a:spcBef>
                <a:spcPts val="432"/>
              </a:spcBef>
              <a:spcAft>
                <a:spcPts val="0"/>
              </a:spcAft>
              <a:buClr>
                <a:schemeClr val="bg2"/>
              </a:buClr>
              <a:buFont typeface="Arial" pitchFamily="34" charset="0"/>
              <a:buNone/>
              <a:defRPr sz="1800" b="1" kern="1200">
                <a:solidFill>
                  <a:schemeClr val="accent2"/>
                </a:solidFill>
                <a:latin typeface="+mn-lt"/>
                <a:ea typeface="+mn-ea"/>
                <a:cs typeface="Arial" pitchFamily="34" charset="0"/>
              </a:defRPr>
            </a:lvl2pPr>
            <a:lvl3pPr marL="356400" indent="-144000" algn="l" defTabSz="914400" rtl="0" eaLnBrk="1" latinLnBrk="0" hangingPunct="1">
              <a:spcBef>
                <a:spcPts val="360"/>
              </a:spcBef>
              <a:spcAft>
                <a:spcPts val="420"/>
              </a:spcAft>
              <a:buClr>
                <a:schemeClr val="bg2"/>
              </a:buClr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633600" indent="-126000" algn="l" defTabSz="914400" rtl="0" eaLnBrk="1" latinLnBrk="0" hangingPunct="1">
              <a:spcBef>
                <a:spcPts val="336"/>
              </a:spcBef>
              <a:spcAft>
                <a:spcPts val="540"/>
              </a:spcAft>
              <a:buClrTx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864000" indent="-176400" algn="l" defTabSz="914400" rtl="0" eaLnBrk="1" latinLnBrk="0" hangingPunct="1">
              <a:spcBef>
                <a:spcPts val="312"/>
              </a:spcBef>
              <a:spcAft>
                <a:spcPts val="468"/>
              </a:spcAft>
              <a:buFont typeface="Symbol" panose="05050102010706020507" pitchFamily="18" charset="2"/>
              <a:buChar char="-"/>
              <a:defRPr sz="13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800"/>
              </a:spcBef>
              <a:spcAft>
                <a:spcPts val="800"/>
              </a:spcAft>
            </a:pPr>
            <a:r>
              <a:rPr lang="de-DE" b="0" dirty="0">
                <a:solidFill>
                  <a:schemeClr val="tx1"/>
                </a:solidFill>
              </a:rPr>
              <a:t>Evaluation </a:t>
            </a:r>
            <a:r>
              <a:rPr lang="de-DE" b="0" dirty="0" smtClean="0">
                <a:solidFill>
                  <a:schemeClr val="tx1"/>
                </a:solidFill>
              </a:rPr>
              <a:t>Board NVIDIA </a:t>
            </a:r>
            <a:r>
              <a:rPr lang="de-DE" b="0" dirty="0" err="1" smtClean="0">
                <a:solidFill>
                  <a:schemeClr val="tx1"/>
                </a:solidFill>
              </a:rPr>
              <a:t>Jetson</a:t>
            </a:r>
            <a:r>
              <a:rPr lang="de-DE" b="0" dirty="0" smtClean="0">
                <a:solidFill>
                  <a:schemeClr val="tx1"/>
                </a:solidFill>
              </a:rPr>
              <a:t> TK1:</a:t>
            </a:r>
            <a:endParaRPr lang="de-DE" b="0" dirty="0">
              <a:solidFill>
                <a:schemeClr val="tx1"/>
              </a:solidFill>
            </a:endParaRPr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pt-BR" sz="1100" dirty="0" smtClean="0"/>
              <a:t>CPU: </a:t>
            </a:r>
            <a:r>
              <a:rPr lang="pt-BR" sz="1100" dirty="0"/>
              <a:t>NVIDIA "4-Plus-1" 2.32GHz ARM </a:t>
            </a:r>
            <a:r>
              <a:rPr lang="pt-BR" sz="1100" dirty="0" smtClean="0"/>
              <a:t>quad-core Cortex-A15 CPU</a:t>
            </a:r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de-DE" sz="1100" dirty="0" smtClean="0"/>
              <a:t>DRAM: </a:t>
            </a:r>
            <a:r>
              <a:rPr lang="en-US" sz="1100" dirty="0"/>
              <a:t>2GB DDR3L 933MHz EMC x16 using 64-bit data </a:t>
            </a:r>
            <a:r>
              <a:rPr lang="en-US" sz="1100" dirty="0" smtClean="0"/>
              <a:t>width</a:t>
            </a:r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en-US" sz="1100" dirty="0" smtClean="0"/>
              <a:t>Storage: </a:t>
            </a:r>
            <a:r>
              <a:rPr lang="en-US" sz="1100" dirty="0"/>
              <a:t>16GB fast </a:t>
            </a:r>
            <a:r>
              <a:rPr lang="en-US" sz="1100" dirty="0" err="1"/>
              <a:t>eMMC</a:t>
            </a:r>
            <a:r>
              <a:rPr lang="en-US" sz="1100" dirty="0"/>
              <a:t> 4.51 (routed to SDMMC4)</a:t>
            </a:r>
            <a:endParaRPr lang="de-DE" sz="1100" dirty="0" smtClean="0"/>
          </a:p>
          <a:p>
            <a:pPr lvl="2">
              <a:spcBef>
                <a:spcPts val="0"/>
              </a:spcBef>
              <a:spcAft>
                <a:spcPts val="500"/>
              </a:spcAft>
            </a:pPr>
            <a:r>
              <a:rPr lang="de-DE" sz="1100" dirty="0" smtClean="0"/>
              <a:t>GPU</a:t>
            </a:r>
            <a:r>
              <a:rPr lang="de-DE" sz="1100" dirty="0"/>
              <a:t>: NVIDIA </a:t>
            </a:r>
            <a:r>
              <a:rPr lang="de-DE" sz="1100" dirty="0" smtClean="0"/>
              <a:t>Kepler "GK20a</a:t>
            </a:r>
            <a:r>
              <a:rPr lang="de-DE" sz="1100" dirty="0"/>
              <a:t>" GPU </a:t>
            </a:r>
            <a:r>
              <a:rPr lang="de-DE" sz="1100" dirty="0" err="1"/>
              <a:t>with</a:t>
            </a:r>
            <a:r>
              <a:rPr lang="de-DE" sz="1100" dirty="0"/>
              <a:t> 192 SM3.2 CUDA </a:t>
            </a:r>
            <a:r>
              <a:rPr lang="de-DE" sz="1100" dirty="0" err="1" smtClean="0"/>
              <a:t>cores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4207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_AUTOMOTIVE">
  <a:themeElements>
    <a:clrScheme name="Berner &amp; Mattner AUTOMOTIVE">
      <a:dk1>
        <a:sysClr val="windowText" lastClr="000000"/>
      </a:dk1>
      <a:lt1>
        <a:srgbClr val="FFFFFF"/>
      </a:lt1>
      <a:dk2>
        <a:srgbClr val="000000"/>
      </a:dk2>
      <a:lt2>
        <a:srgbClr val="B2B2B2"/>
      </a:lt2>
      <a:accent1>
        <a:srgbClr val="E12D2D"/>
      </a:accent1>
      <a:accent2>
        <a:srgbClr val="789637"/>
      </a:accent2>
      <a:accent3>
        <a:srgbClr val="5A73B9"/>
      </a:accent3>
      <a:accent4>
        <a:srgbClr val="AA9B73"/>
      </a:accent4>
      <a:accent5>
        <a:srgbClr val="283264"/>
      </a:accent5>
      <a:accent6>
        <a:srgbClr val="872891"/>
      </a:accent6>
      <a:hlink>
        <a:srgbClr val="5A73B9"/>
      </a:hlink>
      <a:folHlink>
        <a:srgbClr val="872891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over ASSYSTEM v02">
  <a:themeElements>
    <a:clrScheme name="ASSYSTEM">
      <a:dk1>
        <a:sysClr val="windowText" lastClr="000000"/>
      </a:dk1>
      <a:lt1>
        <a:srgbClr val="FFFFFF"/>
      </a:lt1>
      <a:dk2>
        <a:srgbClr val="000000"/>
      </a:dk2>
      <a:lt2>
        <a:srgbClr val="B4AFA5"/>
      </a:lt2>
      <a:accent1>
        <a:srgbClr val="E12D2D"/>
      </a:accent1>
      <a:accent2>
        <a:srgbClr val="AA9B73"/>
      </a:accent2>
      <a:accent3>
        <a:srgbClr val="E12D2D"/>
      </a:accent3>
      <a:accent4>
        <a:srgbClr val="5A73B9"/>
      </a:accent4>
      <a:accent5>
        <a:srgbClr val="789637"/>
      </a:accent5>
      <a:accent6>
        <a:srgbClr val="872891"/>
      </a:accent6>
      <a:hlink>
        <a:srgbClr val="5A73B9"/>
      </a:hlink>
      <a:folHlink>
        <a:srgbClr val="872891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olien ASSYSTEM Grün v02">
  <a:themeElements>
    <a:clrScheme name="Berner &amp; Mattner AUTOMOTIVE">
      <a:dk1>
        <a:sysClr val="windowText" lastClr="000000"/>
      </a:dk1>
      <a:lt1>
        <a:srgbClr val="FFFFFF"/>
      </a:lt1>
      <a:dk2>
        <a:srgbClr val="000000"/>
      </a:dk2>
      <a:lt2>
        <a:srgbClr val="B2B2B2"/>
      </a:lt2>
      <a:accent1>
        <a:srgbClr val="E12D2D"/>
      </a:accent1>
      <a:accent2>
        <a:srgbClr val="789637"/>
      </a:accent2>
      <a:accent3>
        <a:srgbClr val="5A73B9"/>
      </a:accent3>
      <a:accent4>
        <a:srgbClr val="AA9B73"/>
      </a:accent4>
      <a:accent5>
        <a:srgbClr val="283264"/>
      </a:accent5>
      <a:accent6>
        <a:srgbClr val="872891"/>
      </a:accent6>
      <a:hlink>
        <a:srgbClr val="5A73B9"/>
      </a:hlink>
      <a:folHlink>
        <a:srgbClr val="872891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Folien ASSYSTEM Gold v02">
  <a:themeElements>
    <a:clrScheme name="ASSYSTEM">
      <a:dk1>
        <a:sysClr val="windowText" lastClr="000000"/>
      </a:dk1>
      <a:lt1>
        <a:srgbClr val="FFFFFF"/>
      </a:lt1>
      <a:dk2>
        <a:srgbClr val="000000"/>
      </a:dk2>
      <a:lt2>
        <a:srgbClr val="B4AFA5"/>
      </a:lt2>
      <a:accent1>
        <a:srgbClr val="E12D2D"/>
      </a:accent1>
      <a:accent2>
        <a:srgbClr val="AA9B73"/>
      </a:accent2>
      <a:accent3>
        <a:srgbClr val="E12D2D"/>
      </a:accent3>
      <a:accent4>
        <a:srgbClr val="5A73B9"/>
      </a:accent4>
      <a:accent5>
        <a:srgbClr val="789637"/>
      </a:accent5>
      <a:accent6>
        <a:srgbClr val="872891"/>
      </a:accent6>
      <a:hlink>
        <a:srgbClr val="5A73B9"/>
      </a:hlink>
      <a:folHlink>
        <a:srgbClr val="872891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4CFF89EF2D774E9751FD4CA85672A9" ma:contentTypeVersion="0" ma:contentTypeDescription="Create a new document." ma:contentTypeScope="" ma:versionID="8acf870146b6521509f1d04eff83627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B1D5D7-2FE8-4399-8B53-7F6FA3632F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3D11B35-8E27-42AA-A8B2-027070E310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681B02-CBEB-4AEA-9B37-861E026E4CC7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Master_AUTOMOTIVE</Template>
  <TotalTime>0</TotalTime>
  <Words>802</Words>
  <Application>Microsoft Office PowerPoint</Application>
  <PresentationFormat>Bildschirmpräsentation (4:3)</PresentationFormat>
  <Paragraphs>261</Paragraphs>
  <Slides>27</Slides>
  <Notes>1</Notes>
  <HiddenSlides>0</HiddenSlides>
  <MMClips>0</MMClips>
  <ScaleCrop>false</ScaleCrop>
  <HeadingPairs>
    <vt:vector size="6" baseType="variant"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Master_AUTOMOTIVE</vt:lpstr>
      <vt:lpstr>Cover ASSYSTEM v02</vt:lpstr>
      <vt:lpstr>Folien ASSYSTEM Grün v02</vt:lpstr>
      <vt:lpstr>Folien ASSYSTEM Gold v02</vt:lpstr>
      <vt:lpstr>Visio</vt:lpstr>
      <vt:lpstr>VeloxCar</vt:lpstr>
      <vt:lpstr>GLIEDERUNG</vt:lpstr>
      <vt:lpstr>Einführung, Motivation und Ziele</vt:lpstr>
      <vt:lpstr>BM Modellauto – Steckbrief</vt:lpstr>
      <vt:lpstr>Ausstattung und Variante des Modellfahrzeugs </vt:lpstr>
      <vt:lpstr>Systemarchitektur</vt:lpstr>
      <vt:lpstr>PowerPoint-Präsentation</vt:lpstr>
      <vt:lpstr>Vehicle ECU-Architektur</vt:lpstr>
      <vt:lpstr>ADAS-ECU</vt:lpstr>
      <vt:lpstr>Vehicle-ECU</vt:lpstr>
      <vt:lpstr>Architektur der SW-Frameworks</vt:lpstr>
      <vt:lpstr>Statische SW-Architektur der Vehicle-ECU</vt:lpstr>
      <vt:lpstr>Processing Engine Framework mit Applikation(-en) </vt:lpstr>
      <vt:lpstr>Statische SW-Architektur von ROS</vt:lpstr>
      <vt:lpstr>Funktionen</vt:lpstr>
      <vt:lpstr>Feldorientierte Regelung (FOC)</vt:lpstr>
      <vt:lpstr>E-Antriebsregelung (FOC)</vt:lpstr>
      <vt:lpstr>Systematisches Safety-Concept für E-Antrieb</vt:lpstr>
      <vt:lpstr>Implementierung und Test von Safety-Mechanismen</vt:lpstr>
      <vt:lpstr>Fahrspurerkennung und Querregelung</vt:lpstr>
      <vt:lpstr>Fahrspurerkennung</vt:lpstr>
      <vt:lpstr>Fahrspurerkennung</vt:lpstr>
      <vt:lpstr>Querregelung</vt:lpstr>
      <vt:lpstr>Längs-Regelung / Adaptive Cruise Control</vt:lpstr>
      <vt:lpstr>Sensorfusion und Erstellung einer Umfeld-Karte</vt:lpstr>
      <vt:lpstr>Parklückenerkennung</vt:lpstr>
      <vt:lpstr>PowerPoint-Präsentation</vt:lpstr>
    </vt:vector>
  </TitlesOfParts>
  <Company>Berner &amp; Mattner Systemtechnik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Demonstrator für Safety- und ADAS-Funktionen</dc:title>
  <dc:creator>Neumerkel, Tobias</dc:creator>
  <cp:lastModifiedBy>Ferdowsizadeh, Alireza</cp:lastModifiedBy>
  <cp:revision>348</cp:revision>
  <cp:lastPrinted>2013-11-18T16:24:45Z</cp:lastPrinted>
  <dcterms:created xsi:type="dcterms:W3CDTF">2015-03-02T12:48:56Z</dcterms:created>
  <dcterms:modified xsi:type="dcterms:W3CDTF">2017-02-14T14:51:45Z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3.1</vt:lpwstr>
  </property>
  <property fmtid="{D5CDD505-2E9C-101B-9397-08002B2CF9AE}" pid="3" name="Datum">
    <vt:lpwstr>28.11.2013</vt:lpwstr>
  </property>
  <property fmtid="{D5CDD505-2E9C-101B-9397-08002B2CF9AE}" pid="4" name="ContentTypeId">
    <vt:lpwstr>0x010100784CFF89EF2D774E9751FD4CA85672A9</vt:lpwstr>
  </property>
</Properties>
</file>